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80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07" r:id="rId2"/>
    <p:sldId id="345" r:id="rId3"/>
    <p:sldId id="367" r:id="rId4"/>
    <p:sldId id="448" r:id="rId5"/>
    <p:sldId id="437" r:id="rId6"/>
    <p:sldId id="430" r:id="rId7"/>
    <p:sldId id="411" r:id="rId8"/>
    <p:sldId id="370" r:id="rId9"/>
    <p:sldId id="429" r:id="rId10"/>
    <p:sldId id="357" r:id="rId11"/>
    <p:sldId id="440" r:id="rId12"/>
    <p:sldId id="379" r:id="rId13"/>
    <p:sldId id="401" r:id="rId14"/>
    <p:sldId id="397" r:id="rId15"/>
    <p:sldId id="393" r:id="rId16"/>
    <p:sldId id="380" r:id="rId17"/>
    <p:sldId id="431" r:id="rId18"/>
    <p:sldId id="347" r:id="rId19"/>
    <p:sldId id="400" r:id="rId20"/>
    <p:sldId id="374" r:id="rId21"/>
    <p:sldId id="373" r:id="rId22"/>
    <p:sldId id="372" r:id="rId23"/>
    <p:sldId id="439" r:id="rId24"/>
    <p:sldId id="394" r:id="rId25"/>
    <p:sldId id="438" r:id="rId26"/>
    <p:sldId id="424" r:id="rId27"/>
    <p:sldId id="349" r:id="rId28"/>
    <p:sldId id="433" r:id="rId29"/>
    <p:sldId id="434" r:id="rId30"/>
    <p:sldId id="406" r:id="rId31"/>
    <p:sldId id="404" r:id="rId32"/>
    <p:sldId id="405" r:id="rId33"/>
    <p:sldId id="432" r:id="rId34"/>
    <p:sldId id="396" r:id="rId35"/>
    <p:sldId id="416" r:id="rId36"/>
    <p:sldId id="351" r:id="rId37"/>
    <p:sldId id="376" r:id="rId38"/>
    <p:sldId id="415" r:id="rId39"/>
    <p:sldId id="417" r:id="rId40"/>
    <p:sldId id="355" r:id="rId41"/>
    <p:sldId id="356" r:id="rId42"/>
    <p:sldId id="408" r:id="rId43"/>
    <p:sldId id="410" r:id="rId44"/>
    <p:sldId id="425" r:id="rId45"/>
    <p:sldId id="426" r:id="rId46"/>
    <p:sldId id="428" r:id="rId47"/>
    <p:sldId id="420" r:id="rId48"/>
    <p:sldId id="399" r:id="rId49"/>
    <p:sldId id="310" r:id="rId50"/>
    <p:sldId id="366" r:id="rId51"/>
    <p:sldId id="358" r:id="rId52"/>
    <p:sldId id="413" r:id="rId53"/>
    <p:sldId id="414" r:id="rId54"/>
    <p:sldId id="375" r:id="rId55"/>
    <p:sldId id="412" r:id="rId56"/>
    <p:sldId id="418" r:id="rId57"/>
    <p:sldId id="435" r:id="rId58"/>
    <p:sldId id="447" r:id="rId59"/>
    <p:sldId id="441" r:id="rId60"/>
    <p:sldId id="287" r:id="rId61"/>
    <p:sldId id="442" r:id="rId62"/>
    <p:sldId id="392" r:id="rId63"/>
    <p:sldId id="443" r:id="rId64"/>
    <p:sldId id="444" r:id="rId65"/>
    <p:sldId id="445" r:id="rId66"/>
  </p:sldIdLst>
  <p:sldSz cx="9144000" cy="6858000" type="screen4x3"/>
  <p:notesSz cx="7010400" cy="9296400"/>
  <p:embeddedFontLst>
    <p:embeddedFont>
      <p:font typeface="Source Code Pro" panose="020B0509030403020204" pitchFamily="49" charset="0"/>
      <p:regular r:id="rId69"/>
      <p:bold r:id="rId70"/>
    </p:embeddedFont>
    <p:embeddedFont>
      <p:font typeface="Yanone Kaffeesatz Bold" panose="02000000000000000000" pitchFamily="2" charset="0"/>
      <p:bold r:id="rId71"/>
    </p:embeddedFont>
    <p:embeddedFont>
      <p:font typeface="Yanone Kaffeesatz Regular" panose="02000000000000000000" pitchFamily="2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Arial Unicode MS" panose="020B0604020202020204" pitchFamily="34" charset="-128"/>
      <p:regular r:id="rId78"/>
    </p:embeddedFont>
    <p:embeddedFont>
      <p:font typeface="Mathematica1" panose="05000502060100000001" pitchFamily="2" charset="2"/>
      <p:regular r:id="rId79"/>
      <p:bold r:id="rId80"/>
    </p:embeddedFont>
    <p:embeddedFont>
      <p:font typeface="Segoe UI Symbol" panose="020B0502040204020203" pitchFamily="34" charset="0"/>
      <p:regular r:id="rId81"/>
    </p:embeddedFont>
    <p:embeddedFont>
      <p:font typeface="Segoe UI" panose="020B0502040204020203" pitchFamily="34" charset="0"/>
      <p:regular r:id="rId82"/>
      <p:bold r:id="rId83"/>
      <p:italic r:id="rId84"/>
      <p:boldItalic r:id="rId85"/>
    </p:embeddedFont>
    <p:embeddedFont>
      <p:font typeface="CMU Serif" panose="02000603000000000000" pitchFamily="2" charset="0"/>
      <p:regular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ABCD6C-559F-4BE7-8C46-184B603B0404}">
          <p14:sldIdLst>
            <p14:sldId id="407"/>
            <p14:sldId id="345"/>
            <p14:sldId id="367"/>
            <p14:sldId id="448"/>
            <p14:sldId id="437"/>
          </p14:sldIdLst>
        </p14:section>
        <p14:section name="Introduction" id="{8F490F7B-8CE0-4FFB-86AB-4B6C499A7447}">
          <p14:sldIdLst>
            <p14:sldId id="430"/>
            <p14:sldId id="411"/>
            <p14:sldId id="370"/>
          </p14:sldIdLst>
        </p14:section>
        <p14:section name="Positronium Hydride" id="{4E81F73B-C496-4E20-8A92-E68FB326A002}">
          <p14:sldIdLst>
            <p14:sldId id="429"/>
            <p14:sldId id="357"/>
            <p14:sldId id="440"/>
            <p14:sldId id="379"/>
            <p14:sldId id="401"/>
            <p14:sldId id="397"/>
            <p14:sldId id="393"/>
            <p14:sldId id="380"/>
          </p14:sldIdLst>
        </p14:section>
        <p14:section name="Scattering Theory and Computational Methods" id="{F2F767F6-8D39-4C6E-8177-E5BC8913C1CF}">
          <p14:sldIdLst>
            <p14:sldId id="431"/>
            <p14:sldId id="347"/>
            <p14:sldId id="400"/>
            <p14:sldId id="374"/>
            <p14:sldId id="373"/>
            <p14:sldId id="372"/>
            <p14:sldId id="439"/>
            <p14:sldId id="394"/>
            <p14:sldId id="438"/>
            <p14:sldId id="424"/>
            <p14:sldId id="349"/>
            <p14:sldId id="433"/>
            <p14:sldId id="434"/>
            <p14:sldId id="406"/>
            <p14:sldId id="404"/>
            <p14:sldId id="405"/>
          </p14:sldIdLst>
        </p14:section>
        <p14:section name="Results" id="{838D2196-A5B0-4AFE-B86F-CB0B87FA4FE0}">
          <p14:sldIdLst>
            <p14:sldId id="432"/>
            <p14:sldId id="396"/>
            <p14:sldId id="416"/>
            <p14:sldId id="351"/>
            <p14:sldId id="376"/>
            <p14:sldId id="415"/>
            <p14:sldId id="417"/>
            <p14:sldId id="355"/>
            <p14:sldId id="356"/>
          </p14:sldIdLst>
        </p14:section>
        <p14:section name="Results: ERT" id="{DCBF2E22-4219-412A-9673-AAC48D55140F}">
          <p14:sldIdLst>
            <p14:sldId id="408"/>
            <p14:sldId id="410"/>
            <p14:sldId id="425"/>
            <p14:sldId id="426"/>
            <p14:sldId id="428"/>
          </p14:sldIdLst>
        </p14:section>
        <p14:section name="Results: Cross Sections" id="{4CDE82F8-A7A5-4305-BD36-A1035DC39B37}">
          <p14:sldIdLst>
            <p14:sldId id="420"/>
            <p14:sldId id="399"/>
            <p14:sldId id="310"/>
            <p14:sldId id="366"/>
            <p14:sldId id="358"/>
            <p14:sldId id="413"/>
            <p14:sldId id="414"/>
            <p14:sldId id="375"/>
            <p14:sldId id="412"/>
            <p14:sldId id="418"/>
            <p14:sldId id="435"/>
            <p14:sldId id="447"/>
          </p14:sldIdLst>
        </p14:section>
        <p14:section name="Ending" id="{3E766BB7-2D96-4BAB-B87F-844BD31A22C5}">
          <p14:sldIdLst>
            <p14:sldId id="441"/>
            <p14:sldId id="287"/>
            <p14:sldId id="442"/>
            <p14:sldId id="392"/>
            <p14:sldId id="443"/>
            <p14:sldId id="444"/>
            <p14:sldId id="4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s, Denton" initials="W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B2B2B2"/>
    <a:srgbClr val="023A19"/>
    <a:srgbClr val="02461E"/>
    <a:srgbClr val="035825"/>
    <a:srgbClr val="047940"/>
    <a:srgbClr val="046C26"/>
    <a:srgbClr val="047E2D"/>
    <a:srgbClr val="035D21"/>
    <a:srgbClr val="013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1" autoAdjust="0"/>
    <p:restoredTop sz="88216" autoAdjust="0"/>
  </p:normalViewPr>
  <p:slideViewPr>
    <p:cSldViewPr>
      <p:cViewPr varScale="1">
        <p:scale>
          <a:sx n="69" d="100"/>
          <a:sy n="69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8E95DC9-84DB-494F-9CA6-E6FCD5C02C20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A2B204A-6B47-4C6D-BA39-724C76AEC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3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F7DF00E-CACE-4131-9F9C-E784EB19F6C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888D286-8236-4297-8A5C-A674CAF8E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1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3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Want Ps-H scattering but started PsH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Easier to do bound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Short-lived</a:t>
            </a:r>
            <a:r>
              <a:rPr lang="en-US" b="0" baseline="0" dirty="0" smtClean="0"/>
              <a:t> due to annihilation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Easier to look at than previous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Note all 6 interparticle coordinates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ρ basically distance between Ps and H at long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8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/>
              <a:t>Highly correlated basis set</a:t>
            </a: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/>
              <a:t>All 6 Coulomb terms</a:t>
            </a: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/>
              <a:t>Decaying exponential short-range</a:t>
            </a:r>
          </a:p>
          <a:p>
            <a:pPr marL="171450" marR="0" indent="-171450" algn="l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Point out that PsH is simpler (why we’re doing it in the first place)</a:t>
            </a:r>
          </a:p>
          <a:p>
            <a:pPr marL="171450" marR="0" indent="-171450" algn="l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Still not trivial</a:t>
            </a:r>
          </a:p>
          <a:p>
            <a:pPr marL="171450" marR="0" indent="-171450" algn="l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P</a:t>
            </a:r>
            <a:r>
              <a:rPr lang="en-US" b="0" baseline="-25000" dirty="0" smtClean="0"/>
              <a:t>23 </a:t>
            </a:r>
            <a:r>
              <a:rPr lang="en-US" b="0" baseline="0" dirty="0" smtClean="0"/>
              <a:t>is the permutation operator – exchange between the two electrons</a:t>
            </a:r>
            <a:endParaRPr lang="en-US" b="0" dirty="0" smtClean="0"/>
          </a:p>
          <a:p>
            <a:pPr marL="171450" marR="0" indent="-171450" algn="l" defTabSz="914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Do not say: Can be written</a:t>
            </a:r>
            <a:r>
              <a:rPr lang="en-US" b="0" baseline="0" dirty="0" smtClean="0"/>
              <a:t> as a determinant expression (</a:t>
            </a:r>
            <a:r>
              <a:rPr lang="en-US" b="0" baseline="0" dirty="0" err="1" smtClean="0"/>
              <a:t>det</a:t>
            </a:r>
            <a:r>
              <a:rPr lang="en-US" b="0" baseline="0" dirty="0" smtClean="0"/>
              <a:t> = 0), but less stable to solve that way</a:t>
            </a:r>
            <a:endParaRPr lang="en-US" b="0" dirty="0" smtClean="0"/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methods possible but did not use (not as good)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55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 b="0" baseline="0" dirty="0" smtClean="0"/>
              <a:t>Note that each matrix element has 34 terms in a 9D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13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7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Approximation</a:t>
            </a:r>
            <a:r>
              <a:rPr lang="en-US" b="0" baseline="0" dirty="0" smtClean="0"/>
              <a:t> methods are needed for more complex systems.</a:t>
            </a:r>
          </a:p>
          <a:p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dirty="0" smtClean="0"/>
              <a:t>Pages 678 – 682 of </a:t>
            </a:r>
            <a:r>
              <a:rPr lang="en-US" sz="800" b="0" dirty="0" err="1" smtClean="0"/>
              <a:t>Bransden</a:t>
            </a:r>
            <a:r>
              <a:rPr lang="en-US" sz="800" b="0" baseline="0" dirty="0" smtClean="0"/>
              <a:t> and </a:t>
            </a:r>
            <a:r>
              <a:rPr lang="en-US" sz="800" b="0" baseline="0" dirty="0" err="1" smtClean="0"/>
              <a:t>Joachain</a:t>
            </a:r>
            <a:r>
              <a:rPr lang="en-US" sz="800" b="0" baseline="0" dirty="0" smtClean="0"/>
              <a:t> for SE and CC descriptions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baseline="0" dirty="0" smtClean="0"/>
              <a:t>SVM uses ECGs and minimization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baseline="0" dirty="0" smtClean="0"/>
              <a:t>DMC is essentially a ground state theory – splits into an inner and outer region (with continuum) and minimizes (similar to R-matrix) – do not know energy beforehand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0" baseline="0" dirty="0" smtClean="0"/>
              <a:t>CVM adds in artificial confining potential to convert continuum into discrete states if V -&gt; 0 at infinity (without extra potential)</a:t>
            </a:r>
            <a:endParaRPr lang="en-US" sz="800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1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Mention what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baseline="0" dirty="0" smtClean="0"/>
                  <a:t> is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baseline="0" dirty="0" smtClean="0"/>
                  <a:t>S-wave, P-wave, etc.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ℓ = 0 is sphericall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 symmetric (P</a:t>
                </a:r>
                <a:r>
                  <a:rPr lang="en-US" sz="120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1)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Mention what </a:t>
                </a:r>
                <a:r>
                  <a:rPr lang="en-US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r>
                  <a:rPr lang="en-US" b="0" baseline="0" dirty="0" smtClean="0"/>
                  <a:t> is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baseline="0" dirty="0" smtClean="0"/>
                  <a:t>S-wave, P-wave, etc.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49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Give the basic Kohn variational method, but there are a</a:t>
            </a:r>
            <a:r>
              <a:rPr lang="en-US" sz="1200" b="0" baseline="0" dirty="0" smtClean="0"/>
              <a:t> multitude of variants.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0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/>
              <a:t>Kappa is momentum of incoming Ps</a:t>
            </a: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b="0" baseline="0" dirty="0" smtClean="0"/>
              <a:t>Other partial waves are similar – just more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26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 b="0" baseline="0" dirty="0" smtClean="0"/>
              <a:t>Not showing – too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38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done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89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done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19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1 in 10^6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9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LD</a:t>
            </a:r>
            <a:r>
              <a:rPr lang="en-US" baseline="0" dirty="0" smtClean="0"/>
              <a:t> problem for both </a:t>
            </a:r>
            <a:r>
              <a:rPr lang="en-US" baseline="0" dirty="0" err="1" smtClean="0"/>
              <a:t>PsH</a:t>
            </a:r>
            <a:r>
              <a:rPr lang="en-US" baseline="0" dirty="0" smtClean="0"/>
              <a:t> and the Ps-H systems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bound for *any* scattering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Mention Schwartz singularities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72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Mention S-wave </a:t>
            </a:r>
            <a:r>
              <a:rPr lang="el-GR" dirty="0" smtClean="0"/>
              <a:t>μ</a:t>
            </a:r>
            <a:r>
              <a:rPr lang="en-US" dirty="0" smtClean="0"/>
              <a:t>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43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6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79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Mention</a:t>
            </a:r>
            <a:r>
              <a:rPr lang="en-US" baseline="0" dirty="0" smtClean="0"/>
              <a:t> scale of time to run on Talon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Emphasize that each energy value has to have a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58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72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47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Beautiful sharp resonances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Mention</a:t>
            </a:r>
            <a:r>
              <a:rPr lang="en-US" baseline="0" dirty="0" smtClean="0"/>
              <a:t> 5.102 eV Ps(n=2)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12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4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889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61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8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43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41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9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5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59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28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From paper – too </a:t>
            </a:r>
            <a:r>
              <a:rPr lang="en-US" smtClean="0"/>
              <a:t>much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28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32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Cross section gives an effective area that gives the likelihood of a scattering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Found from </a:t>
            </a:r>
            <a:r>
              <a:rPr lang="en-US" smtClean="0"/>
              <a:t>phase shifts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Momentum transfer describes the average momentum transferred from the Ps to the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47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561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to have at least through the D-wave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4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157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896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</a:t>
            </a:r>
            <a:r>
              <a:rPr lang="en-US" baseline="0" dirty="0" smtClean="0"/>
              <a:t> difficult of these to calculate</a:t>
            </a:r>
            <a:endParaRPr lang="en-US" dirty="0" smtClean="0"/>
          </a:p>
          <a:p>
            <a:r>
              <a:rPr lang="en-US" dirty="0" smtClean="0"/>
              <a:t>Most sensitive to number of partial waves included (through H-wave)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450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444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7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870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202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666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Essentially</a:t>
            </a:r>
            <a:r>
              <a:rPr lang="en-US" baseline="0" dirty="0" smtClean="0"/>
              <a:t> i</a:t>
            </a:r>
            <a:r>
              <a:rPr lang="en-US" dirty="0" smtClean="0"/>
              <a:t>sotropic</a:t>
            </a:r>
            <a:r>
              <a:rPr lang="en-US" baseline="0" dirty="0" smtClean="0"/>
              <a:t> at very low energy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Isotropic at zero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26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Essentially</a:t>
            </a:r>
            <a:r>
              <a:rPr lang="en-US" baseline="0" dirty="0" smtClean="0"/>
              <a:t> i</a:t>
            </a:r>
            <a:r>
              <a:rPr lang="en-US" dirty="0" smtClean="0"/>
              <a:t>sotropic</a:t>
            </a:r>
            <a:r>
              <a:rPr lang="en-US" baseline="0" dirty="0" smtClean="0"/>
              <a:t> at very low energy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Isotropic at zero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256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More approximate </a:t>
            </a:r>
            <a:r>
              <a:rPr lang="en-US" smtClean="0"/>
              <a:t>methods can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6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785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025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54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1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56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2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1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Para = singlet, ortho = triplet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Original motivation</a:t>
            </a:r>
            <a:r>
              <a:rPr lang="en-US" b="0" baseline="0" dirty="0" smtClean="0"/>
              <a:t> St. Olaf’s in Minnesota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UCL paper in Science 5 years ago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D286-8236-4297-8A5C-A674CAF8E5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2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9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3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9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1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1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2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32FA-167C-4EC4-B9AD-FF9B238CACAE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5343-9A59-4BDF-9DF9-2FE695BB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8.png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12.xml"/><Relationship Id="rId19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3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19.xml"/><Relationship Id="rId1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tags" Target="../tags/tag18.xml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33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7" Type="http://schemas.openxmlformats.org/officeDocument/2006/relationships/image" Target="../media/image37.png"/><Relationship Id="rId2" Type="http://schemas.openxmlformats.org/officeDocument/2006/relationships/tags" Target="../tags/tag21.xml"/><Relationship Id="rId16" Type="http://schemas.openxmlformats.org/officeDocument/2006/relationships/image" Target="../media/image3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2.png"/><Relationship Id="rId5" Type="http://schemas.openxmlformats.org/officeDocument/2006/relationships/tags" Target="../tags/tag24.xml"/><Relationship Id="rId15" Type="http://schemas.openxmlformats.org/officeDocument/2006/relationships/image" Target="../media/image35.png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../media/image2.pn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28.xml"/><Relationship Id="rId21" Type="http://schemas.openxmlformats.org/officeDocument/2006/relationships/image" Target="../media/image45.png"/><Relationship Id="rId7" Type="http://schemas.openxmlformats.org/officeDocument/2006/relationships/tags" Target="../tags/tag32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27.xml"/><Relationship Id="rId16" Type="http://schemas.openxmlformats.org/officeDocument/2006/relationships/image" Target="../media/image42.png"/><Relationship Id="rId20" Type="http://schemas.openxmlformats.org/officeDocument/2006/relationships/image" Target="../media/image3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.png"/><Relationship Id="rId5" Type="http://schemas.openxmlformats.org/officeDocument/2006/relationships/tags" Target="../tags/tag30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24.xml"/><Relationship Id="rId19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47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image" Target="../media/image3.png"/><Relationship Id="rId4" Type="http://schemas.openxmlformats.org/officeDocument/2006/relationships/tags" Target="../tags/tag37.xml"/><Relationship Id="rId9" Type="http://schemas.openxmlformats.org/officeDocument/2006/relationships/image" Target="../media/image2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pc.unt.ed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hpc.unt.edu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2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37.xml"/><Relationship Id="rId12" Type="http://schemas.openxmlformats.org/officeDocument/2006/relationships/image" Target="../media/image6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tags" Target="../tags/tag47.xml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tags" Target="../tags/tag46.xml"/><Relationship Id="rId9" Type="http://schemas.openxmlformats.org/officeDocument/2006/relationships/image" Target="../media/image3.png"/><Relationship Id="rId1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3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38.xml"/><Relationship Id="rId12" Type="http://schemas.openxmlformats.org/officeDocument/2006/relationships/image" Target="../media/image6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52.xml"/><Relationship Id="rId15" Type="http://schemas.openxmlformats.org/officeDocument/2006/relationships/image" Target="../media/image60.png"/><Relationship Id="rId10" Type="http://schemas.openxmlformats.org/officeDocument/2006/relationships/image" Target="../media/image4.png"/><Relationship Id="rId4" Type="http://schemas.openxmlformats.org/officeDocument/2006/relationships/tags" Target="../tags/tag51.xml"/><Relationship Id="rId9" Type="http://schemas.openxmlformats.org/officeDocument/2006/relationships/image" Target="../media/image3.png"/><Relationship Id="rId1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ot.ly/~Denton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figshare.com/authors/Denton_Woods/5816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entonW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dentonwoods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0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42.xml"/><Relationship Id="rId12" Type="http://schemas.openxmlformats.org/officeDocument/2006/relationships/image" Target="../media/image6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57.xml"/><Relationship Id="rId15" Type="http://schemas.openxmlformats.org/officeDocument/2006/relationships/image" Target="../media/image72.png"/><Relationship Id="rId10" Type="http://schemas.openxmlformats.org/officeDocument/2006/relationships/image" Target="../media/image4.png"/><Relationship Id="rId4" Type="http://schemas.openxmlformats.org/officeDocument/2006/relationships/tags" Target="../tags/tag56.xml"/><Relationship Id="rId9" Type="http://schemas.openxmlformats.org/officeDocument/2006/relationships/image" Target="../media/image3.png"/><Relationship Id="rId1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13" Type="http://schemas.openxmlformats.org/officeDocument/2006/relationships/image" Target="../media/image74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tags" Target="../tags/tag59.xml"/><Relationship Id="rId16" Type="http://schemas.openxmlformats.org/officeDocument/2006/relationships/image" Target="../media/image77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.png"/><Relationship Id="rId5" Type="http://schemas.openxmlformats.org/officeDocument/2006/relationships/tags" Target="../tags/tag62.xml"/><Relationship Id="rId15" Type="http://schemas.openxmlformats.org/officeDocument/2006/relationships/image" Target="../media/image76.png"/><Relationship Id="rId10" Type="http://schemas.openxmlformats.org/officeDocument/2006/relationships/image" Target="../media/image3.png"/><Relationship Id="rId4" Type="http://schemas.openxmlformats.org/officeDocument/2006/relationships/tags" Target="../tags/tag61.xml"/><Relationship Id="rId9" Type="http://schemas.openxmlformats.org/officeDocument/2006/relationships/image" Target="../media/image2.png"/><Relationship Id="rId1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13" Type="http://schemas.openxmlformats.org/officeDocument/2006/relationships/image" Target="../media/image80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17" Type="http://schemas.openxmlformats.org/officeDocument/2006/relationships/image" Target="../media/image81.png"/><Relationship Id="rId2" Type="http://schemas.openxmlformats.org/officeDocument/2006/relationships/tags" Target="../tags/tag65.xml"/><Relationship Id="rId16" Type="http://schemas.openxmlformats.org/officeDocument/2006/relationships/image" Target="../media/image72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4.png"/><Relationship Id="rId5" Type="http://schemas.openxmlformats.org/officeDocument/2006/relationships/tags" Target="../tags/tag68.xml"/><Relationship Id="rId15" Type="http://schemas.openxmlformats.org/officeDocument/2006/relationships/image" Target="../media/image71.png"/><Relationship Id="rId10" Type="http://schemas.openxmlformats.org/officeDocument/2006/relationships/image" Target="../media/image3.png"/><Relationship Id="rId4" Type="http://schemas.openxmlformats.org/officeDocument/2006/relationships/tags" Target="../tags/tag67.xml"/><Relationship Id="rId9" Type="http://schemas.openxmlformats.org/officeDocument/2006/relationships/image" Target="../media/image2.png"/><Relationship Id="rId1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80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17" Type="http://schemas.openxmlformats.org/officeDocument/2006/relationships/image" Target="../media/image82.png"/><Relationship Id="rId2" Type="http://schemas.openxmlformats.org/officeDocument/2006/relationships/tags" Target="../tags/tag71.xml"/><Relationship Id="rId16" Type="http://schemas.openxmlformats.org/officeDocument/2006/relationships/image" Target="../media/image7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4.png"/><Relationship Id="rId5" Type="http://schemas.openxmlformats.org/officeDocument/2006/relationships/tags" Target="../tags/tag74.xml"/><Relationship Id="rId15" Type="http://schemas.openxmlformats.org/officeDocument/2006/relationships/image" Target="../media/image71.png"/><Relationship Id="rId10" Type="http://schemas.openxmlformats.org/officeDocument/2006/relationships/image" Target="../media/image3.png"/><Relationship Id="rId4" Type="http://schemas.openxmlformats.org/officeDocument/2006/relationships/tags" Target="../tags/tag73.xml"/><Relationship Id="rId9" Type="http://schemas.openxmlformats.org/officeDocument/2006/relationships/image" Target="../media/image2.png"/><Relationship Id="rId1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6.png"/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12" Type="http://schemas.openxmlformats.org/officeDocument/2006/relationships/image" Target="../media/image8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47.xml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79.xml"/><Relationship Id="rId9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dentonwoods.com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1CT0VJy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Scattering_length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vmc.com/investigations/pet-scan-positron-emission-tomography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4.xml"/><Relationship Id="rId9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7E2D"/>
            </a:gs>
            <a:gs pos="57000">
              <a:srgbClr val="035D21"/>
            </a:gs>
            <a:gs pos="100000">
              <a:srgbClr val="0135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4746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Denton Woods</a:t>
            </a:r>
            <a:endParaRPr lang="en-US" sz="2600" baseline="30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9" name="Picture 5" descr="https://identityguide.unt.edu/sites/all/files/lettermark_one-line_diving-eagle_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23" y="2806540"/>
            <a:ext cx="3571352" cy="153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478" y="5988783"/>
            <a:ext cx="8003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NSF support provided under grant no. PHYS. 968638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Computational resources provided by UNT's High Performance Computing Initiative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0250" y="5338440"/>
            <a:ext cx="175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August 6, 2015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8930" y="2205335"/>
            <a:ext cx="322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denton.woods@unt.edu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40128" y="338394"/>
            <a:ext cx="6816171" cy="129695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Segoe UI Symbol"/>
                <a:cs typeface="+mn-cs"/>
              </a:rPr>
              <a:t>Variational Calculations of Positronium</a:t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Segoe UI Symbol"/>
                <a:cs typeface="+mn-cs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Segoe UI Symbol"/>
                <a:cs typeface="+mn-cs"/>
              </a:rPr>
              <a:t>Scattering with Hydrogen</a:t>
            </a:r>
            <a:endParaRPr lang="en-US" dirty="0" smtClean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3994" y="4384357"/>
            <a:ext cx="5836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Major Professor: Dr. Quintanilla</a:t>
            </a:r>
            <a:endParaRPr lang="en-US" sz="2600" baseline="30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Positronium Hydride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9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09" y="765593"/>
            <a:ext cx="6477578" cy="41496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257800"/>
            <a:ext cx="4732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Exotic “molecule”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Singlet bound state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First observed in 1990 </a:t>
            </a:r>
            <a:r>
              <a:rPr lang="en-US" sz="1600" dirty="0" smtClean="0"/>
              <a:t>(</a:t>
            </a:r>
            <a:r>
              <a:rPr lang="en-US" sz="1600" dirty="0" err="1" smtClean="0"/>
              <a:t>Pareja</a:t>
            </a:r>
            <a:r>
              <a:rPr lang="en-US" sz="1600" dirty="0" smtClean="0"/>
              <a:t> and Gonzalez)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Lifetime of 0.5 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67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Positronium Hydride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10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57200" y="5257800"/>
            <a:ext cx="4732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Exotic “molecule”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Single bound state (singlet)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First observed in 1990 </a:t>
            </a:r>
            <a:r>
              <a:rPr lang="en-US" sz="1600" dirty="0" smtClean="0"/>
              <a:t>(</a:t>
            </a:r>
            <a:r>
              <a:rPr lang="en-US" sz="1600" dirty="0" err="1" smtClean="0"/>
              <a:t>Pareja</a:t>
            </a:r>
            <a:r>
              <a:rPr lang="en-US" sz="1600" dirty="0" smtClean="0"/>
              <a:t> and Gonzalez)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/>
              <a:t>Lifetime of 0.5 ns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 bwMode="auto">
          <a:xfrm rot="16853656">
            <a:off x="4481974" y="2749888"/>
            <a:ext cx="4413471" cy="883707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 rot="16853656">
            <a:off x="32594" y="2493872"/>
            <a:ext cx="4413471" cy="883707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52" name="Straight Connector 51"/>
          <p:cNvCxnSpPr>
            <a:stCxn id="63" idx="5"/>
            <a:endCxn id="54" idx="0"/>
          </p:cNvCxnSpPr>
          <p:nvPr/>
        </p:nvCxnSpPr>
        <p:spPr>
          <a:xfrm rot="17114741">
            <a:off x="4287850" y="-239941"/>
            <a:ext cx="716352" cy="3840472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</a:ln>
          <a:effectLst/>
        </p:spPr>
      </p:cxnSp>
      <p:cxnSp>
        <p:nvCxnSpPr>
          <p:cNvPr id="53" name="Straight Arrow Connector 52"/>
          <p:cNvCxnSpPr>
            <a:stCxn id="54" idx="1"/>
            <a:endCxn id="60" idx="5"/>
          </p:cNvCxnSpPr>
          <p:nvPr/>
        </p:nvCxnSpPr>
        <p:spPr>
          <a:xfrm rot="17114741" flipH="1" flipV="1">
            <a:off x="2691465" y="1361554"/>
            <a:ext cx="3441736" cy="36847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tailEnd type="arrow"/>
          </a:ln>
          <a:effectLst/>
        </p:spPr>
      </p:cxnSp>
      <p:sp>
        <p:nvSpPr>
          <p:cNvPr id="54" name="Oval 1312"/>
          <p:cNvSpPr>
            <a:spLocks noChangeArrowheads="1"/>
          </p:cNvSpPr>
          <p:nvPr/>
        </p:nvSpPr>
        <p:spPr bwMode="auto">
          <a:xfrm rot="17114741">
            <a:off x="6581178" y="1594826"/>
            <a:ext cx="664391" cy="66439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55" name="Text Box 1315"/>
          <p:cNvSpPr txBox="1">
            <a:spLocks noChangeArrowheads="1"/>
          </p:cNvSpPr>
          <p:nvPr/>
        </p:nvSpPr>
        <p:spPr bwMode="auto">
          <a:xfrm>
            <a:off x="6772304" y="1632278"/>
            <a:ext cx="552286" cy="42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−</a:t>
            </a: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sym typeface="Mathematica1" pitchFamily="2" charset="2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7114741" flipH="1" flipV="1">
            <a:off x="3582955" y="2687275"/>
            <a:ext cx="1114457" cy="365414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57" name="Straight Arrow Connector 56"/>
          <p:cNvCxnSpPr>
            <a:endCxn id="54" idx="2"/>
          </p:cNvCxnSpPr>
          <p:nvPr/>
        </p:nvCxnSpPr>
        <p:spPr>
          <a:xfrm rot="17114741" flipV="1">
            <a:off x="5869629" y="2978138"/>
            <a:ext cx="1691473" cy="23163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58" name="Straight Arrow Connector 57"/>
          <p:cNvCxnSpPr>
            <a:endCxn id="63" idx="4"/>
          </p:cNvCxnSpPr>
          <p:nvPr/>
        </p:nvCxnSpPr>
        <p:spPr>
          <a:xfrm rot="17114741" flipV="1">
            <a:off x="3781728" y="970682"/>
            <a:ext cx="1321363" cy="39072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59" name="Oval 1308"/>
          <p:cNvSpPr>
            <a:spLocks noChangeArrowheads="1"/>
          </p:cNvSpPr>
          <p:nvPr/>
        </p:nvSpPr>
        <p:spPr bwMode="auto">
          <a:xfrm rot="17114741">
            <a:off x="6005058" y="3923671"/>
            <a:ext cx="949600" cy="949601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0" name="Oval 1311"/>
          <p:cNvSpPr>
            <a:spLocks noChangeArrowheads="1"/>
          </p:cNvSpPr>
          <p:nvPr/>
        </p:nvSpPr>
        <p:spPr bwMode="auto">
          <a:xfrm rot="17114741">
            <a:off x="1561707" y="4212419"/>
            <a:ext cx="664391" cy="66439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1" name="Text Box 1313"/>
          <p:cNvSpPr txBox="1">
            <a:spLocks noChangeArrowheads="1"/>
          </p:cNvSpPr>
          <p:nvPr/>
        </p:nvSpPr>
        <p:spPr bwMode="auto">
          <a:xfrm>
            <a:off x="6391494" y="4072306"/>
            <a:ext cx="268722" cy="38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</a:p>
        </p:txBody>
      </p:sp>
      <p:sp>
        <p:nvSpPr>
          <p:cNvPr id="62" name="Text Box 1314"/>
          <p:cNvSpPr txBox="1">
            <a:spLocks noChangeArrowheads="1"/>
          </p:cNvSpPr>
          <p:nvPr/>
        </p:nvSpPr>
        <p:spPr bwMode="auto">
          <a:xfrm>
            <a:off x="1760977" y="4240108"/>
            <a:ext cx="496233" cy="38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+</a:t>
            </a: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sym typeface="Mathematica1" pitchFamily="2" charset="2"/>
            </a:endParaRPr>
          </a:p>
        </p:txBody>
      </p:sp>
      <p:sp>
        <p:nvSpPr>
          <p:cNvPr id="63" name="Oval 1311"/>
          <p:cNvSpPr>
            <a:spLocks noChangeArrowheads="1"/>
          </p:cNvSpPr>
          <p:nvPr/>
        </p:nvSpPr>
        <p:spPr bwMode="auto">
          <a:xfrm rot="17114741">
            <a:off x="2078589" y="1353591"/>
            <a:ext cx="664391" cy="66439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4" name="Text Box 1314"/>
          <p:cNvSpPr txBox="1">
            <a:spLocks noChangeArrowheads="1"/>
          </p:cNvSpPr>
          <p:nvPr/>
        </p:nvSpPr>
        <p:spPr bwMode="auto">
          <a:xfrm>
            <a:off x="2264648" y="1381096"/>
            <a:ext cx="565351" cy="42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−</a:t>
            </a: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sym typeface="Mathematica1" pitchFamily="2" charset="2"/>
            </a:endParaRPr>
          </a:p>
        </p:txBody>
      </p:sp>
      <p:sp>
        <p:nvSpPr>
          <p:cNvPr id="65" name="Text Box 1393"/>
          <p:cNvSpPr txBox="1">
            <a:spLocks noChangeArrowheads="1"/>
          </p:cNvSpPr>
          <p:nvPr/>
        </p:nvSpPr>
        <p:spPr bwMode="auto">
          <a:xfrm>
            <a:off x="3973015" y="4400033"/>
            <a:ext cx="6462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sz="3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6" name="Text Box 1393"/>
          <p:cNvSpPr txBox="1">
            <a:spLocks noChangeArrowheads="1"/>
          </p:cNvSpPr>
          <p:nvPr/>
        </p:nvSpPr>
        <p:spPr bwMode="auto">
          <a:xfrm>
            <a:off x="3728862" y="1944819"/>
            <a:ext cx="3878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sz="3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7" name="Text Box 1393"/>
          <p:cNvSpPr txBox="1">
            <a:spLocks noChangeArrowheads="1"/>
          </p:cNvSpPr>
          <p:nvPr/>
        </p:nvSpPr>
        <p:spPr bwMode="auto">
          <a:xfrm>
            <a:off x="6725734" y="2894267"/>
            <a:ext cx="5809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sz="3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" name="Text Box 1393"/>
          <p:cNvSpPr txBox="1">
            <a:spLocks noChangeArrowheads="1"/>
          </p:cNvSpPr>
          <p:nvPr/>
        </p:nvSpPr>
        <p:spPr bwMode="auto">
          <a:xfrm>
            <a:off x="4412333" y="1060205"/>
            <a:ext cx="622346" cy="38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sz="3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23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0" name="Text Box 1393"/>
          <p:cNvSpPr txBox="1">
            <a:spLocks noChangeArrowheads="1"/>
          </p:cNvSpPr>
          <p:nvPr/>
        </p:nvSpPr>
        <p:spPr bwMode="auto">
          <a:xfrm>
            <a:off x="1875614" y="3197469"/>
            <a:ext cx="5351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sz="3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12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1" name="Text Box 1393"/>
          <p:cNvSpPr txBox="1">
            <a:spLocks noChangeArrowheads="1"/>
          </p:cNvSpPr>
          <p:nvPr/>
        </p:nvSpPr>
        <p:spPr bwMode="auto">
          <a:xfrm>
            <a:off x="5050750" y="2068791"/>
            <a:ext cx="622346" cy="38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sz="3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13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7114741" flipV="1">
            <a:off x="3993959" y="1612309"/>
            <a:ext cx="220618" cy="403786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3" name="Text Box 1393"/>
          <p:cNvSpPr txBox="1">
            <a:spLocks noChangeArrowheads="1"/>
          </p:cNvSpPr>
          <p:nvPr/>
        </p:nvSpPr>
        <p:spPr bwMode="auto">
          <a:xfrm>
            <a:off x="3232401" y="2725046"/>
            <a:ext cx="613070" cy="42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9188" eaLnBrk="0" hangingPunct="0">
              <a:defRPr sz="39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9188" eaLnBrk="0" fontAlgn="base" hangingPunct="0">
              <a:spcBef>
                <a:spcPct val="0"/>
              </a:spcBef>
              <a:spcAft>
                <a:spcPct val="0"/>
              </a:spcAft>
              <a:defRPr sz="39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3659188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ρ</a:t>
            </a:r>
            <a:endParaRPr kumimoji="0" lang="el-GR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99" name="Straight Arrow Connector 98"/>
          <p:cNvCxnSpPr>
            <a:stCxn id="63" idx="2"/>
            <a:endCxn id="60" idx="6"/>
          </p:cNvCxnSpPr>
          <p:nvPr/>
        </p:nvCxnSpPr>
        <p:spPr>
          <a:xfrm flipH="1">
            <a:off x="1981256" y="2006291"/>
            <a:ext cx="342175" cy="221781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40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77" y="1149401"/>
            <a:ext cx="6729374" cy="52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34631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Hamiltonian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11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730" y="1663228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Hylleraas-Type Short-Range Terms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9" y="2356765"/>
            <a:ext cx="7949870" cy="734035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40024"/>
            <a:ext cx="3584448" cy="238030"/>
          </a:xfrm>
          <a:prstGeom prst="rect">
            <a:avLst/>
          </a:prstGeom>
        </p:spPr>
      </p:pic>
      <p:sp>
        <p:nvSpPr>
          <p:cNvPr id="2057" name="TextBox 2056"/>
          <p:cNvSpPr txBox="1"/>
          <p:nvPr/>
        </p:nvSpPr>
        <p:spPr>
          <a:xfrm>
            <a:off x="420604" y="3104464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Terms are included such that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39406" y="-76200"/>
            <a:ext cx="4480494" cy="762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Positronium Hydride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28600" y="3846370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Rayleigh-Ritz Variational Method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9" y="4436823"/>
            <a:ext cx="2452573" cy="568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56" y="5595883"/>
            <a:ext cx="1112996" cy="170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99" y="5447291"/>
            <a:ext cx="1742789" cy="2515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99" y="5815449"/>
            <a:ext cx="1431512" cy="2515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20604" y="5066304"/>
            <a:ext cx="508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written as a generalized eigenvalue problem: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33652" y="545995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00" y="6161913"/>
            <a:ext cx="1609954" cy="2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57" grpId="0"/>
      <p:bldP spid="32" grpId="0"/>
      <p:bldP spid="4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12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5334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Operation of the Hamiltonian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8" y="1393839"/>
            <a:ext cx="7837788" cy="470216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875522"/>
            <a:ext cx="581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Hamiltonian acting on the short-range terms is complicated: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896" y="1267101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S-Wave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9765"/>
            <a:ext cx="7271766" cy="676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296279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Arial Unicode MS" panose="020B0604020202020204" pitchFamily="34" charset="-128"/>
              </a:rPr>
              <a:t>“Three-electron” or “four-body” integrals</a:t>
            </a:r>
            <a:endParaRPr lang="en-US" sz="2400" dirty="0">
              <a:ea typeface="Arial Unicode MS" panose="020B0604020202020204" pitchFamily="34" charset="-128"/>
            </a:endParaRPr>
          </a:p>
          <a:p>
            <a:pPr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Two methods: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Asymptotic expansion 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[Drake and Yan 1995]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Recursion relations 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[</a:t>
            </a:r>
            <a:r>
              <a:rPr lang="en-US" dirty="0" err="1" smtClean="0">
                <a:latin typeface="+mj-lt"/>
                <a:ea typeface="Arial Unicode MS" panose="020B0604020202020204" pitchFamily="34" charset="-128"/>
              </a:rPr>
              <a:t>Pachucki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 et al. 2004]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-162827"/>
            <a:ext cx="6248400" cy="886727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Short-Range Integrals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3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13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14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5334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Positronium Hydride Code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2400" y="1295400"/>
            <a:ext cx="8762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Written from scratch in Fortran</a:t>
            </a:r>
          </a:p>
          <a:p>
            <a:pPr lvl="2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Project uses C++, Fortran, MATLAB, Mathematica and Python</a:t>
            </a:r>
          </a:p>
          <a:p>
            <a:pPr lvl="1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Fully quadruple precision</a:t>
            </a:r>
          </a:p>
          <a:p>
            <a:pPr lvl="1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Matrix element integrals largest bottleneck</a:t>
            </a:r>
          </a:p>
          <a:p>
            <a:pPr lvl="2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Solving generalized eigenvalue equation is much faster</a:t>
            </a:r>
          </a:p>
          <a:p>
            <a:pPr lvl="1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>
                <a:ea typeface="Arial Unicode MS" panose="020B0604020202020204" pitchFamily="34" charset="-128"/>
              </a:rPr>
              <a:t>Typical run of 2.9 million matrix elements</a:t>
            </a:r>
          </a:p>
          <a:p>
            <a:pPr lvl="1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“Embarrassingly” parallel</a:t>
            </a:r>
          </a:p>
          <a:p>
            <a:pPr lvl="1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+mj-lt"/>
                <a:ea typeface="Arial Unicode MS" panose="020B0604020202020204" pitchFamily="34" charset="-128"/>
              </a:rPr>
              <a:t>OpenMP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 directives to parallelize</a:t>
            </a:r>
            <a:endParaRPr lang="en-US" sz="2400" dirty="0">
              <a:latin typeface="+mj-lt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0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15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1" y="-76200"/>
            <a:ext cx="9135979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</a:rPr>
              <a:t>Positronium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</a:rPr>
              <a:t>Hydride: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15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5791200" cy="413532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6695"/>
              </p:ext>
            </p:extLst>
          </p:nvPr>
        </p:nvGraphicFramePr>
        <p:xfrm>
          <a:off x="2606778" y="5026161"/>
          <a:ext cx="3834004" cy="1320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319403"/>
                <a:gridCol w="890396"/>
                <a:gridCol w="1624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N(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-0.789 190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Hylleraas</a:t>
                      </a:r>
                    </a:p>
                    <a:p>
                      <a:r>
                        <a:rPr lang="en-US" sz="1600" dirty="0" smtClean="0"/>
                        <a:t>(Yan /</a:t>
                      </a:r>
                      <a:r>
                        <a:rPr lang="en-US" sz="1600" baseline="0" dirty="0" smtClean="0"/>
                        <a:t> Ho) </a:t>
                      </a:r>
                      <a:r>
                        <a:rPr lang="en-US" sz="1400" baseline="0" dirty="0" smtClean="0"/>
                        <a:t>[6]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-0.789 196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6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16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042217" y="2590800"/>
            <a:ext cx="50513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Scattering Theory and</a:t>
            </a:r>
          </a:p>
          <a:p>
            <a:pPr algn="ctr"/>
            <a:r>
              <a:rPr lang="en-US" sz="54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 Computational Methods</a:t>
            </a:r>
            <a:endParaRPr lang="en-US" sz="54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General Scattering Theory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17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33400" y="6120096"/>
            <a:ext cx="790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[Adapted from http://commons.wikimedia.org/wiki/File:ScatteringDiagram.svg]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3" y="1234010"/>
            <a:ext cx="7885393" cy="3836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94" y="5331134"/>
            <a:ext cx="1806854" cy="496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35268" y="5394766"/>
            <a:ext cx="294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 is the scattering amplitude)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1000" y="1654775"/>
            <a:ext cx="8589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3200" dirty="0" smtClean="0"/>
              <a:t>Kohn-type variational method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3200" dirty="0" smtClean="0"/>
              <a:t>Close coupling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3200" dirty="0" smtClean="0"/>
              <a:t>Confined variational method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3200" dirty="0" smtClean="0"/>
              <a:t>Diffusion Monte Carlo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3200" dirty="0" smtClean="0"/>
              <a:t>Stochastic variational method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3200" dirty="0" smtClean="0"/>
              <a:t>Static exchange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Scattering Theory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18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0192" y="902638"/>
            <a:ext cx="281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Scattering Methods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4232" y="3276600"/>
            <a:ext cx="884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46C26"/>
              </a:buClr>
            </a:pPr>
            <a:r>
              <a:rPr lang="en-US" sz="2000" dirty="0" smtClean="0"/>
              <a:t>This slide is intentionally left blank (not shown).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40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4731" y="1582885"/>
                <a:ext cx="846635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Expand wavefunction in Legendre polynomials:</a:t>
                </a:r>
              </a:p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lnSpc>
                    <a:spcPct val="150000"/>
                  </a:lnSpc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Each term in the summation is a partial wave (denoted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At low energies, only a few partial waves required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Main goal is to get phase shifts,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742950" lvl="1" indent="-285750">
                  <a:lnSpc>
                    <a:spcPct val="150000"/>
                  </a:lnSpc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Gives a measure of the interaction with scattering center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1" y="1582885"/>
                <a:ext cx="8466355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008" t="-1288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Scattering Theory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19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0192" y="902638"/>
            <a:ext cx="333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Partial Wave Expansion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78" y="2134172"/>
            <a:ext cx="4581525" cy="9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Kohn Variational Method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20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7" y="1619606"/>
            <a:ext cx="6121908" cy="6835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9077" y="915294"/>
            <a:ext cx="348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Kohn Variational Method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2438400"/>
            <a:ext cx="8717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Variants include inverse Kohn, complex (generalized) Kohn and generalized Kohn</a:t>
            </a:r>
            <a:r>
              <a:rPr lang="en-US" sz="1400" dirty="0" smtClean="0"/>
              <a:t> [7,8,9]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Phase shift code implements many Kohn-type methods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Can give accurate calculations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/>
              <a:t>Variants can be generalized to 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0" y="4993332"/>
            <a:ext cx="5072634" cy="6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77" y="1149402"/>
            <a:ext cx="6625132" cy="52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34631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Hamiltonian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13" y="2113852"/>
            <a:ext cx="3529736" cy="734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21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614909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Trial</a:t>
            </a:r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latin typeface="Yanone Kaffeesatz Bold" pitchFamily="2" charset="0"/>
              </a:rPr>
              <a:t> </a:t>
            </a:r>
            <a:r>
              <a:rPr lang="en-US" sz="32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Wavefunction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49880"/>
            <a:ext cx="8636127" cy="11973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599" y="2615625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Long-Range Terms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4572000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Hylleraas-Type Short-Range Terms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7" y="5265063"/>
            <a:ext cx="5873724" cy="293903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94" y="6062615"/>
            <a:ext cx="3584448" cy="238030"/>
          </a:xfrm>
          <a:prstGeom prst="rect">
            <a:avLst/>
          </a:prstGeom>
        </p:spPr>
      </p:pic>
      <p:sp>
        <p:nvSpPr>
          <p:cNvPr id="2057" name="TextBox 2056"/>
          <p:cNvSpPr txBox="1"/>
          <p:nvPr/>
        </p:nvSpPr>
        <p:spPr>
          <a:xfrm>
            <a:off x="457198" y="5627055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Terms are included such that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39406" y="-76200"/>
            <a:ext cx="4480494" cy="762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S-Wave Wavefunction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41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20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2" y="1342235"/>
            <a:ext cx="3505123" cy="721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34631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Long-Range Terms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22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39406" y="-76200"/>
            <a:ext cx="4480494" cy="762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S-Wave Wavefunction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52161" y="2089329"/>
            <a:ext cx="4944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u</a:t>
            </a:r>
            <a:r>
              <a:rPr lang="en-US" sz="2000" dirty="0" smtClean="0"/>
              <a:t> matrix determines Kohn-type method used</a:t>
            </a:r>
            <a:endParaRPr lang="en-US" sz="2000" dirty="0"/>
          </a:p>
        </p:txBody>
      </p:sp>
      <p:pic>
        <p:nvPicPr>
          <p:cNvPr id="2052" name="Picture 20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43" y="3193989"/>
            <a:ext cx="3648456" cy="291008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43" y="4044456"/>
            <a:ext cx="3964077" cy="291008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47" y="4839978"/>
            <a:ext cx="4279697" cy="3040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15629" y="3123831"/>
            <a:ext cx="2081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Generalized Kohn: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8516" y="3974285"/>
            <a:ext cx="394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Generalized T-matrix complex Kohn: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4928" y="4769052"/>
            <a:ext cx="394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Generalized S-matrix complex Kohn: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85536" y="3501766"/>
            <a:ext cx="5905662" cy="400110"/>
            <a:chOff x="1585536" y="3501766"/>
            <a:chExt cx="5905662" cy="400110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536" y="3619296"/>
              <a:ext cx="557403" cy="16504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142939" y="3501766"/>
              <a:ext cx="53482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gives the Kohn, and              gives the inverse Kohn</a:t>
              </a: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648" y="3607517"/>
              <a:ext cx="595046" cy="249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2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3440" y="705314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Kohn-type </a:t>
            </a:r>
            <a:r>
              <a:rPr lang="en-US" sz="2400" dirty="0" err="1" smtClean="0">
                <a:latin typeface="+mj-lt"/>
                <a:ea typeface="Arial Unicode MS" panose="020B0604020202020204" pitchFamily="34" charset="-128"/>
              </a:rPr>
              <a:t>functionals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 stationary with respect to variations in linear parameters, i.e.</a:t>
            </a:r>
            <a:endParaRPr lang="en-US" sz="2400" dirty="0">
              <a:latin typeface="+mj-lt"/>
              <a:ea typeface="Arial Unicode MS" panose="020B0604020202020204" pitchFamily="34" charset="-128"/>
            </a:endParaRPr>
          </a:p>
        </p:txBody>
      </p:sp>
      <p:pic>
        <p:nvPicPr>
          <p:cNvPr id="23" name="Picture 4" descr="D:\Denton\Dropbox\Research\Conferences and Talks\APS 2013\Presentation\Images\Bottom Bar - Copy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0" y="6550224"/>
            <a:ext cx="9152179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23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0223"/>
            <a:ext cx="91437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86381" y="1617779"/>
            <a:ext cx="4121732" cy="726034"/>
            <a:chOff x="721048" y="4381424"/>
            <a:chExt cx="4121732" cy="726034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48" y="4381424"/>
              <a:ext cx="1110082" cy="7260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143" y="4381424"/>
              <a:ext cx="1183234" cy="67848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1128" y="445269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46C26"/>
                </a:buClr>
              </a:pPr>
              <a:r>
                <a:rPr lang="en-US" sz="2400" dirty="0" smtClean="0">
                  <a:latin typeface="+mj-lt"/>
                  <a:ea typeface="Arial Unicode MS" panose="020B0604020202020204" pitchFamily="34" charset="-128"/>
                </a:rPr>
                <a:t>and</a:t>
              </a:r>
              <a:endParaRPr lang="en-US" sz="2400" dirty="0">
                <a:latin typeface="+mj-lt"/>
                <a:ea typeface="Arial Unicode MS" panose="020B0604020202020204" pitchFamily="34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6592" y="4452690"/>
              <a:ext cx="1036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46C26"/>
                </a:buClr>
              </a:pPr>
              <a:r>
                <a:rPr lang="en-US" sz="2400" dirty="0" smtClean="0">
                  <a:latin typeface="+mj-lt"/>
                  <a:ea typeface="Arial Unicode MS" panose="020B0604020202020204" pitchFamily="34" charset="-128"/>
                </a:rPr>
                <a:t>where</a:t>
              </a:r>
              <a:endParaRPr lang="en-US" sz="2400" dirty="0">
                <a:latin typeface="+mj-lt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47460" y="2673333"/>
            <a:ext cx="6653394" cy="1932366"/>
            <a:chOff x="1221098" y="2438400"/>
            <a:chExt cx="6929558" cy="2012573"/>
          </a:xfrm>
        </p:grpSpPr>
        <p:sp>
          <p:nvSpPr>
            <p:cNvPr id="34" name="Rectangle 33"/>
            <p:cNvSpPr/>
            <p:nvPr/>
          </p:nvSpPr>
          <p:spPr>
            <a:xfrm>
              <a:off x="6476999" y="2438400"/>
              <a:ext cx="30479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098" y="2570356"/>
              <a:ext cx="4618482" cy="18749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99" y="2570355"/>
              <a:ext cx="1673657" cy="187490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34" y="2578015"/>
              <a:ext cx="453009" cy="1872958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383440" y="2261491"/>
            <a:ext cx="107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giving:</a:t>
            </a:r>
            <a:endParaRPr lang="en-US" sz="2400" dirty="0"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6284" y="4632164"/>
            <a:ext cx="107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or</a:t>
            </a:r>
            <a:endParaRPr lang="en-US" sz="2400" dirty="0">
              <a:latin typeface="+mj-lt"/>
              <a:ea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81" y="4775073"/>
            <a:ext cx="1442924" cy="2157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" y="5167821"/>
            <a:ext cx="4596774" cy="1070849"/>
            <a:chOff x="383441" y="5191401"/>
            <a:chExt cx="4596774" cy="1070849"/>
          </a:xfrm>
        </p:grpSpPr>
        <p:sp>
          <p:nvSpPr>
            <p:cNvPr id="41" name="TextBox 40"/>
            <p:cNvSpPr txBox="1"/>
            <p:nvPr/>
          </p:nvSpPr>
          <p:spPr>
            <a:xfrm>
              <a:off x="383441" y="5191401"/>
              <a:ext cx="4493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46C26"/>
                </a:buClr>
              </a:pPr>
              <a:r>
                <a:rPr lang="en-US" sz="2400" dirty="0" smtClean="0">
                  <a:latin typeface="+mj-lt"/>
                  <a:ea typeface="Arial Unicode MS" panose="020B0604020202020204" pitchFamily="34" charset="-128"/>
                </a:rPr>
                <a:t>Scattering parameter solved for by </a:t>
              </a:r>
              <a:endParaRPr lang="en-US" sz="2400" dirty="0">
                <a:latin typeface="+mj-lt"/>
                <a:ea typeface="Arial Unicode MS" panose="020B0604020202020204" pitchFamily="34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9" y="5640458"/>
              <a:ext cx="4453026" cy="621792"/>
            </a:xfrm>
            <a:prstGeom prst="rect">
              <a:avLst/>
            </a:prstGeom>
          </p:spPr>
        </p:pic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Connector 51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6"/>
          <p:cNvSpPr>
            <a:spLocks noGrp="1"/>
          </p:cNvSpPr>
          <p:nvPr>
            <p:ph type="title"/>
          </p:nvPr>
        </p:nvSpPr>
        <p:spPr>
          <a:xfrm>
            <a:off x="-1" y="-173037"/>
            <a:ext cx="9135979" cy="94456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Kohn-Type Variational Methods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55271" y="5188607"/>
            <a:ext cx="3858798" cy="901246"/>
            <a:chOff x="5155271" y="5188607"/>
            <a:chExt cx="3858798" cy="901246"/>
          </a:xfrm>
        </p:grpSpPr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5744210"/>
              <a:ext cx="3756269" cy="34564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155271" y="5188607"/>
              <a:ext cx="2900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46C26"/>
                </a:buClr>
              </a:pPr>
              <a:r>
                <a:rPr lang="en-US" sz="2400" dirty="0" smtClean="0">
                  <a:latin typeface="+mj-lt"/>
                  <a:ea typeface="Arial Unicode MS" panose="020B0604020202020204" pitchFamily="34" charset="-128"/>
                </a:rPr>
                <a:t>e.g., Kohn</a:t>
              </a:r>
              <a:endParaRPr lang="en-US" sz="2400" dirty="0">
                <a:latin typeface="+mj-lt"/>
                <a:ea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9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24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39406" y="-76200"/>
            <a:ext cx="4480494" cy="762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Kohn-Type Matrix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4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12967" y="2971800"/>
            <a:ext cx="8133371" cy="2362200"/>
            <a:chOff x="1221098" y="2438400"/>
            <a:chExt cx="6929558" cy="2012573"/>
          </a:xfrm>
        </p:grpSpPr>
        <p:sp>
          <p:nvSpPr>
            <p:cNvPr id="10" name="Rectangle 9"/>
            <p:cNvSpPr/>
            <p:nvPr/>
          </p:nvSpPr>
          <p:spPr>
            <a:xfrm>
              <a:off x="6476999" y="2438400"/>
              <a:ext cx="30479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098" y="2570356"/>
              <a:ext cx="4618482" cy="18749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99" y="2570355"/>
              <a:ext cx="1673657" cy="18749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34" y="2578015"/>
              <a:ext cx="453009" cy="1872958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228600" y="685800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Integrations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1219874"/>
            <a:ext cx="8589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000" dirty="0" smtClean="0"/>
              <a:t>Two types of computational techniques: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/>
              <a:t>Gaussian quadratures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Four-body </a:t>
            </a:r>
            <a:r>
              <a:rPr lang="en-US" sz="2000" dirty="0"/>
              <a:t>integrations (asymptotic expansion / recursion relations</a:t>
            </a:r>
            <a:r>
              <a:rPr lang="en-US" sz="2000" dirty="0" smtClean="0"/>
              <a:t>)</a:t>
            </a:r>
            <a:endParaRPr lang="en-US" sz="2000" b="1" dirty="0" smtClean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9600" y="3135669"/>
            <a:ext cx="0" cy="21916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2456" y="3126678"/>
            <a:ext cx="52805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95475" y="3509754"/>
            <a:ext cx="398750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05000" y="3505200"/>
            <a:ext cx="0" cy="18220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14376" y="5313806"/>
            <a:ext cx="12906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82977" y="3114675"/>
            <a:ext cx="0" cy="4071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418961" y="3126678"/>
            <a:ext cx="1115439" cy="2187128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665811" y="2468773"/>
            <a:ext cx="22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Gaussian quadratures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19900" y="2468773"/>
            <a:ext cx="22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Gaussian quadratures</a:t>
            </a:r>
          </a:p>
        </p:txBody>
      </p:sp>
      <p:sp>
        <p:nvSpPr>
          <p:cNvPr id="66" name="Down Arrow 65"/>
          <p:cNvSpPr/>
          <p:nvPr/>
        </p:nvSpPr>
        <p:spPr>
          <a:xfrm>
            <a:off x="2671521" y="2818757"/>
            <a:ext cx="103632" cy="2817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7924864" y="2818756"/>
            <a:ext cx="103632" cy="2817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/>
          <p:cNvSpPr/>
          <p:nvPr/>
        </p:nvSpPr>
        <p:spPr>
          <a:xfrm>
            <a:off x="228601" y="2362200"/>
            <a:ext cx="8741408" cy="322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971178" y="3473176"/>
            <a:ext cx="3889077" cy="1795952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508888" y="2502464"/>
            <a:ext cx="20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Four-body integrals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657601" y="2825882"/>
            <a:ext cx="78040" cy="6195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512967" y="2971800"/>
            <a:ext cx="8133371" cy="2362200"/>
            <a:chOff x="1221098" y="2438400"/>
            <a:chExt cx="6929558" cy="2012573"/>
          </a:xfrm>
        </p:grpSpPr>
        <p:sp>
          <p:nvSpPr>
            <p:cNvPr id="78" name="Rectangle 77"/>
            <p:cNvSpPr/>
            <p:nvPr/>
          </p:nvSpPr>
          <p:spPr>
            <a:xfrm>
              <a:off x="6476999" y="2438400"/>
              <a:ext cx="30479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098" y="2570356"/>
              <a:ext cx="4618482" cy="187490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99" y="2570355"/>
              <a:ext cx="1673657" cy="187490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34" y="2578015"/>
              <a:ext cx="453009" cy="187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 animBg="1"/>
      <p:bldP spid="2062" grpId="0" animBg="1"/>
      <p:bldP spid="68" grpId="0" animBg="1"/>
      <p:bldP spid="69" grpId="0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896" y="1267101"/>
            <a:ext cx="609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General </a:t>
            </a:r>
            <a:r>
              <a:rPr lang="en-US" sz="36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Partial </a:t>
            </a:r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Waves (Four-Body Integrals)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5" y="1954720"/>
            <a:ext cx="8494776" cy="12047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3227891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Two methods: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Rotation and integration over external angles to reduce to S-wave form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Drake and Yan general method for arbitrary angular momentum with asymptotic expansion</a:t>
            </a:r>
            <a:endParaRPr lang="en-US" sz="2400" dirty="0"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-162827"/>
            <a:ext cx="6248400" cy="886727"/>
          </a:xfrm>
        </p:spPr>
        <p:txBody>
          <a:bodyPr/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General Short-Range Integrals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3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25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5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097" y="838200"/>
            <a:ext cx="81948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Long-Range – Short-Range and Long-Range </a:t>
            </a:r>
            <a:r>
              <a:rPr lang="en-US" sz="30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— </a:t>
            </a:r>
            <a:r>
              <a:rPr lang="en-US" sz="30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Long-Range Integrations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0224"/>
            <a:ext cx="324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Denton Woods (University of North Texas)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550223"/>
            <a:ext cx="2560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Positronium-Hydrogen Collisions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6550224"/>
            <a:ext cx="127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August 6,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6749" y="6550222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5ACC928-643C-4E1F-9BAC-A928B64AD53F}" type="slidenum">
              <a:rPr lang="en-US" sz="1400" smtClean="0">
                <a:solidFill>
                  <a:schemeClr val="bg1"/>
                </a:solidFill>
              </a:rPr>
              <a:t>26</a:t>
            </a:fld>
            <a:r>
              <a:rPr lang="en-US" sz="1400" dirty="0" smtClean="0">
                <a:solidFill>
                  <a:schemeClr val="bg1"/>
                </a:solidFill>
              </a:rPr>
              <a:t> / 58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428690"/>
            <a:ext cx="847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analytic integration over the 3 external angles, integrals are of the form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8" y="2514695"/>
            <a:ext cx="8418207" cy="660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404048"/>
            <a:ext cx="884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Gauss-Laguerre, Gauss-Legendre and Gauss-Chebyshev </a:t>
            </a:r>
            <a:r>
              <a:rPr lang="en-US" sz="2400" dirty="0"/>
              <a:t>quadrature for </a:t>
            </a:r>
            <a:r>
              <a:rPr lang="en-US" sz="2400" dirty="0" smtClean="0"/>
              <a:t>integrals:</a:t>
            </a:r>
          </a:p>
          <a:p>
            <a:pPr marL="285750" lvl="1" indent="-285750">
              <a:buClr>
                <a:srgbClr val="046C26"/>
              </a:buCl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76475" y="-209550"/>
            <a:ext cx="45720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Long-Range Integrals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7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26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24" y="4180012"/>
            <a:ext cx="4285488" cy="6605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0600" y="4271537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Gauss-Laguerre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831140"/>
            <a:ext cx="884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Cusp </a:t>
            </a:r>
            <a:r>
              <a:rPr lang="en-US" sz="2400" dirty="0"/>
              <a:t>in r</a:t>
            </a:r>
            <a:r>
              <a:rPr lang="en-US" sz="2400" baseline="-25000" dirty="0"/>
              <a:t>2</a:t>
            </a:r>
            <a:r>
              <a:rPr lang="en-US" sz="2400" dirty="0"/>
              <a:t> and r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integrands</a:t>
            </a:r>
          </a:p>
          <a:p>
            <a:pPr marL="2857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Cannot be solved as accurately</a:t>
            </a:r>
          </a:p>
          <a:p>
            <a:pPr marL="2857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~ 2 billion integration points total for each 6-D integral</a:t>
            </a:r>
          </a:p>
          <a:p>
            <a:pPr marL="2857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Code written in extended precision C++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-179141"/>
            <a:ext cx="6400799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Linear Dependence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27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7254" y="1101977"/>
            <a:ext cx="884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Biggest problem is linear dependence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Finding where linear dependence occurs is tricky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254" y="3243943"/>
            <a:ext cx="8847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No exact bound for system (empirical bound)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Use Todd’s method </a:t>
            </a:r>
            <a:r>
              <a:rPr lang="en-US" sz="1600" dirty="0" smtClean="0"/>
              <a:t>[1,23]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/>
              <a:t>Runs with multiple Kohn-type methods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97254" y="2209800"/>
            <a:ext cx="884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Asymptotic expansion gives accuracy of ~1 part in 10</a:t>
            </a:r>
            <a:r>
              <a:rPr lang="en-US" sz="2400" baseline="30000" dirty="0" smtClean="0"/>
              <a:t>20</a:t>
            </a:r>
          </a:p>
          <a:p>
            <a:pPr marL="285750" indent="-285750">
              <a:lnSpc>
                <a:spcPct val="150000"/>
              </a:lnSpc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Gaussian quadratures only ~1 part in 10</a:t>
            </a:r>
            <a:r>
              <a:rPr lang="en-US" sz="2400" baseline="30000" dirty="0" smtClean="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56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-179141"/>
            <a:ext cx="6400799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Phase Divergence in Kohn-Type Methods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28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3659"/>
            <a:ext cx="8458200" cy="5389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80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Acknowledgments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57200" y="1159383"/>
            <a:ext cx="7845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>
              <a:buClr>
                <a:srgbClr val="046C26"/>
              </a:buClr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I would like to thank: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My PhD supervisor, Dr. Quintanilla (Ward)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Our collaborator and my minor professor, Dr. Van Reeth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My committee: Dr. Weathers, Dr. Ordonez, and Dr. Shiner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474" y="3278185"/>
            <a:ext cx="7845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>
              <a:buClr>
                <a:srgbClr val="046C26"/>
              </a:buClr>
            </a:pPr>
            <a:r>
              <a:rPr lang="en-US" sz="2400" dirty="0" smtClean="0">
                <a:ea typeface="Arial Unicode MS" panose="020B0604020202020204" pitchFamily="34" charset="-128"/>
              </a:rPr>
              <a:t>I also acknowledge: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ea typeface="Arial Unicode MS" panose="020B0604020202020204" pitchFamily="34" charset="-128"/>
              </a:rPr>
              <a:t>NSF for </a:t>
            </a:r>
            <a:r>
              <a:rPr lang="en-US" sz="2400" dirty="0">
                <a:ea typeface="Arial Unicode MS" panose="020B0604020202020204" pitchFamily="34" charset="-128"/>
              </a:rPr>
              <a:t>grant no. PHYS-968638 and </a:t>
            </a:r>
            <a:r>
              <a:rPr lang="en-US" sz="2400" dirty="0" smtClean="0">
                <a:ea typeface="Arial Unicode MS" panose="020B0604020202020204" pitchFamily="34" charset="-128"/>
              </a:rPr>
              <a:t>a </a:t>
            </a:r>
            <a:r>
              <a:rPr lang="en-US" sz="2400" dirty="0">
                <a:ea typeface="Arial Unicode MS" panose="020B0604020202020204" pitchFamily="34" charset="-128"/>
              </a:rPr>
              <a:t>UNT faculty research </a:t>
            </a:r>
            <a:r>
              <a:rPr lang="en-US" sz="2400" dirty="0" smtClean="0">
                <a:ea typeface="Arial Unicode MS" panose="020B0604020202020204" pitchFamily="34" charset="-128"/>
              </a:rPr>
              <a:t>grant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Computational </a:t>
            </a:r>
            <a:r>
              <a:rPr lang="en-US" sz="2400" dirty="0">
                <a:latin typeface="+mj-lt"/>
                <a:ea typeface="Arial Unicode MS" panose="020B0604020202020204" pitchFamily="34" charset="-128"/>
              </a:rPr>
              <a:t>resources 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provided </a:t>
            </a:r>
            <a:r>
              <a:rPr lang="en-US" sz="2400" dirty="0">
                <a:latin typeface="+mj-lt"/>
                <a:ea typeface="Arial Unicode MS" panose="020B0604020202020204" pitchFamily="34" charset="-128"/>
              </a:rPr>
              <a:t>by UNT’s High Performance Computing 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Services (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  <a:hlinkClick r:id="rId6"/>
              </a:rPr>
              <a:t>http://hpc.unt.edu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)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Figures and data from our accepted </a:t>
            </a:r>
            <a:r>
              <a:rPr lang="en-US" sz="2400" i="1" dirty="0" smtClean="0">
                <a:latin typeface="+mj-lt"/>
                <a:ea typeface="Arial Unicode MS" panose="020B0604020202020204" pitchFamily="34" charset="-128"/>
              </a:rPr>
              <a:t>Physical Review A 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article 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[10]</a:t>
            </a:r>
            <a:endParaRPr lang="en-US" dirty="0">
              <a:latin typeface="+mj-lt"/>
              <a:ea typeface="Arial Unicode MS" panose="020B0604020202020204" pitchFamily="34" charset="-128"/>
            </a:endParaRPr>
          </a:p>
          <a:p>
            <a:pPr marL="171450" lvl="1">
              <a:buClr>
                <a:srgbClr val="046C26"/>
              </a:buClr>
            </a:pPr>
            <a:endParaRPr lang="en-US" sz="2400" dirty="0" smtClean="0">
              <a:latin typeface="+mj-lt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1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UNT Talon Cluster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29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57833"/>
            <a:ext cx="4038599" cy="268108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66800" y="3810000"/>
            <a:ext cx="6301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250 individual compute </a:t>
            </a:r>
            <a:r>
              <a:rPr lang="en-US" sz="2000" dirty="0"/>
              <a:t>nodes (Dell </a:t>
            </a:r>
            <a:r>
              <a:rPr lang="en-US" sz="2000" dirty="0" smtClean="0"/>
              <a:t>R420 servers)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4096 processor cores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/>
              <a:t>Intel Xeon </a:t>
            </a:r>
            <a:r>
              <a:rPr lang="en-US" sz="2000" dirty="0" smtClean="0"/>
              <a:t>E5-2450 and E5-4640 8 core processors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32 GB, 64 GB and 512 GB nodes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16 GP-GPU nodes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1.5 PB total storage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/>
              <a:t>InfiniBand interconnects (56 Gb/s)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>
                <a:hlinkClick r:id="rId7"/>
              </a:rPr>
              <a:t>http://hpc.unt.edu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63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UNT Talon Cluster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30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" y="2367515"/>
            <a:ext cx="9068718" cy="21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UNT Talon Cluster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857250"/>
            <a:ext cx="9139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726215" y="2819400"/>
            <a:ext cx="168828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Results</a:t>
            </a:r>
          </a:p>
          <a:p>
            <a:pPr algn="ctr"/>
            <a:r>
              <a:rPr lang="en-US" sz="20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(mainly)</a:t>
            </a:r>
            <a:endParaRPr lang="en-US" sz="20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9715"/>
            <a:ext cx="7924800" cy="54727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162800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-179140"/>
            <a:ext cx="51816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S-Wave Singlet Comparisons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33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80586" y="6150114"/>
            <a:ext cx="35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i="1" dirty="0" smtClean="0"/>
              <a:t>Comparisons with other calculations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2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81300" y="-179140"/>
            <a:ext cx="35814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S-Wave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Results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8529" y="6196281"/>
            <a:ext cx="8742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[Dashed lines show resonance positions from Zong-Chao Yan and Y. K. Ho, Phys. Rev. A </a:t>
            </a:r>
            <a:r>
              <a:rPr lang="en-US" sz="1600" b="1" dirty="0" smtClean="0"/>
              <a:t>59</a:t>
            </a:r>
            <a:r>
              <a:rPr lang="en-US" sz="1600" dirty="0" smtClean="0"/>
              <a:t>, 2697 (1999)]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" y="884239"/>
            <a:ext cx="7576718" cy="5263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10" y="1828800"/>
            <a:ext cx="5293120" cy="3453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876648" y="5943600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72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81300" y="-179140"/>
            <a:ext cx="3581400" cy="884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P-Wave Results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35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42424" y="6196281"/>
            <a:ext cx="8854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[Dashed lines show resonance positions from Zong-Chao Yan and Y. K. Ho, Phys. Rev. A </a:t>
            </a:r>
            <a:r>
              <a:rPr lang="en-US" sz="1600" b="1" dirty="0" smtClean="0"/>
              <a:t>57</a:t>
            </a:r>
            <a:r>
              <a:rPr lang="en-US" sz="1600" dirty="0" smtClean="0"/>
              <a:t>, R2270 (1998)]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44345"/>
            <a:ext cx="7815326" cy="53238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2447" y="5938138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95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896" y="1267101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Two Resonances (S-Wave / P-Wave)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3" y="2112971"/>
            <a:ext cx="8594255" cy="6873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9243" y="2938614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Smooth polynomial background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+mj-lt"/>
                <a:ea typeface="Arial Unicode MS" panose="020B0604020202020204" pitchFamily="34" charset="-128"/>
              </a:rPr>
              <a:t>Breit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-Wigner resonance terms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Parameters fit using MATLAB’s </a:t>
            </a:r>
            <a:r>
              <a:rPr lang="en-US" dirty="0" err="1" smtClean="0">
                <a:latin typeface="Source Code Pro" panose="020B0509030403020204" pitchFamily="49" charset="0"/>
                <a:ea typeface="Arial Unicode MS" panose="020B0604020202020204" pitchFamily="34" charset="-128"/>
              </a:rPr>
              <a:t>nlinfit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 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with all 8 weightings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Interfaced to Python using </a:t>
            </a:r>
            <a:r>
              <a:rPr lang="en-US" sz="2400" dirty="0" err="1" smtClean="0">
                <a:latin typeface="+mj-lt"/>
                <a:ea typeface="Arial Unicode MS" panose="020B0604020202020204" pitchFamily="34" charset="-128"/>
              </a:rPr>
              <a:t>mlabwrap</a:t>
            </a:r>
            <a:r>
              <a:rPr lang="en-US" sz="2400" dirty="0" smtClean="0">
                <a:latin typeface="+mj-lt"/>
                <a:ea typeface="Arial Unicode MS" panose="020B0604020202020204" pitchFamily="34" charset="-128"/>
              </a:rPr>
              <a:t> in IPython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-162827"/>
            <a:ext cx="6248400" cy="886727"/>
          </a:xfrm>
        </p:spPr>
        <p:txBody>
          <a:bodyPr/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Resonance Fitting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3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36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73738"/>
              </p:ext>
            </p:extLst>
          </p:nvPr>
        </p:nvGraphicFramePr>
        <p:xfrm>
          <a:off x="381000" y="4572000"/>
          <a:ext cx="8252965" cy="169164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752600"/>
                <a:gridCol w="1548586"/>
                <a:gridCol w="1650593"/>
                <a:gridCol w="1650593"/>
                <a:gridCol w="16505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S-Wave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4.0065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Complex Rotation (Yan /</a:t>
                      </a:r>
                      <a:r>
                        <a:rPr lang="en-US" sz="1600" baseline="0" dirty="0" smtClean="0"/>
                        <a:t> Ho)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4.0058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4.9479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0.0585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(Walters</a:t>
                      </a:r>
                      <a:r>
                        <a:rPr lang="en-US" sz="1600" baseline="0" dirty="0" smtClean="0"/>
                        <a:t> et al.)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31" y="4618327"/>
            <a:ext cx="409003" cy="25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62" y="4618327"/>
            <a:ext cx="418052" cy="253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52" y="4615813"/>
            <a:ext cx="229838" cy="21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28" y="4615813"/>
            <a:ext cx="238887" cy="2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-162827"/>
            <a:ext cx="6248400" cy="886727"/>
          </a:xfrm>
        </p:spPr>
        <p:txBody>
          <a:bodyPr/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Resonance Fitting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3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37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25422"/>
              </p:ext>
            </p:extLst>
          </p:nvPr>
        </p:nvGraphicFramePr>
        <p:xfrm>
          <a:off x="381000" y="3886200"/>
          <a:ext cx="8252965" cy="169164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752600"/>
                <a:gridCol w="1548586"/>
                <a:gridCol w="1650593"/>
                <a:gridCol w="1650593"/>
                <a:gridCol w="16505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P-Wave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Complex Rotation (Yan /</a:t>
                      </a:r>
                      <a:r>
                        <a:rPr lang="en-US" sz="1600" baseline="0" dirty="0" smtClean="0"/>
                        <a:t> Ho)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5.0540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0.0585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(Walters et al.)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31" y="3932527"/>
            <a:ext cx="409003" cy="253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62" y="3932527"/>
            <a:ext cx="418052" cy="2533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52" y="3930013"/>
            <a:ext cx="229838" cy="215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28" y="3930013"/>
            <a:ext cx="238887" cy="21536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6896" y="1267101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Two Resonances (S-Wave / P-Wave)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3" y="2112971"/>
            <a:ext cx="8594255" cy="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38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1939008" y="-133368"/>
            <a:ext cx="52578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D-Wave 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738" y="6196281"/>
            <a:ext cx="8495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[Dashed line shows resonance position from Zong-Chao Yan and Y. K. Ho, J. Phys. B </a:t>
            </a:r>
            <a:r>
              <a:rPr lang="en-US" sz="1600" b="1" dirty="0" smtClean="0"/>
              <a:t>31</a:t>
            </a:r>
            <a:r>
              <a:rPr lang="en-US" sz="1600" dirty="0" smtClean="0"/>
              <a:t>, L877 (1998)]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9773"/>
            <a:ext cx="7787991" cy="5410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4" y="1828800"/>
            <a:ext cx="5218555" cy="3507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922447" y="5986046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45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Publications / Presentations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2929" y="702584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Publications</a:t>
            </a:r>
            <a:endParaRPr lang="en-US" sz="28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62033"/>
            <a:ext cx="670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Denton Woods, S. J. Ward, and P. Van Reeth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smtClean="0">
                <a:cs typeface="Times New Roman" pitchFamily="18" charset="0"/>
              </a:rPr>
              <a:t>accepted by Phys</a:t>
            </a:r>
            <a:r>
              <a:rPr lang="en-US" dirty="0">
                <a:cs typeface="Times New Roman" pitchFamily="18" charset="0"/>
              </a:rPr>
              <a:t>. Rev. 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7176" y="1610380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Presentations</a:t>
            </a:r>
            <a:endParaRPr lang="en-US" sz="28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088" y="2062877"/>
            <a:ext cx="7845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Poster at 45</a:t>
            </a:r>
            <a:r>
              <a:rPr lang="en-US" baseline="30000" dirty="0" smtClean="0">
                <a:ea typeface="Arial Unicode MS" panose="020B0604020202020204" pitchFamily="34" charset="-128"/>
              </a:rPr>
              <a:t>th</a:t>
            </a:r>
            <a:r>
              <a:rPr lang="en-US" dirty="0" smtClean="0">
                <a:ea typeface="Arial Unicode MS" panose="020B0604020202020204" pitchFamily="34" charset="-128"/>
              </a:rPr>
              <a:t> DAMOP Meeting – June 2014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Contributed talk at 23</a:t>
            </a:r>
            <a:r>
              <a:rPr lang="en-US" baseline="30000" dirty="0" smtClean="0">
                <a:ea typeface="Arial Unicode MS" panose="020B0604020202020204" pitchFamily="34" charset="-128"/>
              </a:rPr>
              <a:t>rd</a:t>
            </a:r>
            <a:r>
              <a:rPr lang="en-US" dirty="0" smtClean="0">
                <a:ea typeface="Arial Unicode MS" panose="020B0604020202020204" pitchFamily="34" charset="-128"/>
              </a:rPr>
              <a:t> CAARI – May 2014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>
                <a:ea typeface="Arial Unicode MS" panose="020B0604020202020204" pitchFamily="34" charset="-128"/>
              </a:rPr>
              <a:t>Contributed </a:t>
            </a:r>
            <a:r>
              <a:rPr lang="en-US" dirty="0" smtClean="0">
                <a:ea typeface="Arial Unicode MS" panose="020B0604020202020204" pitchFamily="34" charset="-128"/>
              </a:rPr>
              <a:t>talk at APS March Meeting 2014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Poster at 44</a:t>
            </a:r>
            <a:r>
              <a:rPr lang="en-US" baseline="30000" dirty="0" smtClean="0">
                <a:ea typeface="Arial Unicode MS" panose="020B0604020202020204" pitchFamily="34" charset="-128"/>
              </a:rPr>
              <a:t>th</a:t>
            </a:r>
            <a:r>
              <a:rPr lang="en-US" dirty="0" smtClean="0">
                <a:ea typeface="Arial Unicode MS" panose="020B0604020202020204" pitchFamily="34" charset="-128"/>
              </a:rPr>
              <a:t> DAMOP Meeting – June 2013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>
                <a:ea typeface="Arial Unicode MS" panose="020B0604020202020204" pitchFamily="34" charset="-128"/>
              </a:rPr>
              <a:t>Contributed talk </a:t>
            </a:r>
            <a:r>
              <a:rPr lang="en-US" dirty="0" smtClean="0">
                <a:ea typeface="Arial Unicode MS" panose="020B0604020202020204" pitchFamily="34" charset="-128"/>
              </a:rPr>
              <a:t>at APS March Meeting 2013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Invited talk at 22</a:t>
            </a:r>
            <a:r>
              <a:rPr lang="en-US" baseline="30000" dirty="0" smtClean="0">
                <a:ea typeface="Arial Unicode MS" panose="020B0604020202020204" pitchFamily="34" charset="-128"/>
              </a:rPr>
              <a:t>nd</a:t>
            </a:r>
            <a:r>
              <a:rPr lang="en-US" dirty="0" smtClean="0">
                <a:ea typeface="Arial Unicode MS" panose="020B0604020202020204" pitchFamily="34" charset="-128"/>
              </a:rPr>
              <a:t> CAARI – August 2012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Contributed talk at 43</a:t>
            </a:r>
            <a:r>
              <a:rPr lang="en-US" baseline="30000" dirty="0" smtClean="0">
                <a:ea typeface="Arial Unicode MS" panose="020B0604020202020204" pitchFamily="34" charset="-128"/>
              </a:rPr>
              <a:t>rd</a:t>
            </a:r>
            <a:r>
              <a:rPr lang="en-US" dirty="0" smtClean="0">
                <a:ea typeface="Arial Unicode MS" panose="020B0604020202020204" pitchFamily="34" charset="-128"/>
              </a:rPr>
              <a:t> DAMOP Meeting – June 2012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Poster at 42</a:t>
            </a:r>
            <a:r>
              <a:rPr lang="en-US" baseline="30000" dirty="0" smtClean="0">
                <a:ea typeface="Arial Unicode MS" panose="020B0604020202020204" pitchFamily="34" charset="-128"/>
              </a:rPr>
              <a:t>nd</a:t>
            </a:r>
            <a:r>
              <a:rPr lang="en-US" dirty="0" smtClean="0">
                <a:ea typeface="Arial Unicode MS" panose="020B0604020202020204" pitchFamily="34" charset="-128"/>
              </a:rPr>
              <a:t> DAMOP Meeting – June 2011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Poster at 41</a:t>
            </a:r>
            <a:r>
              <a:rPr lang="en-US" baseline="30000" dirty="0" smtClean="0">
                <a:ea typeface="Arial Unicode MS" panose="020B0604020202020204" pitchFamily="34" charset="-128"/>
              </a:rPr>
              <a:t>st</a:t>
            </a:r>
            <a:r>
              <a:rPr lang="en-US" dirty="0" smtClean="0">
                <a:ea typeface="Arial Unicode MS" panose="020B0604020202020204" pitchFamily="34" charset="-128"/>
              </a:rPr>
              <a:t> DAMOP Meeting – May 2010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176" y="4615190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Open Science</a:t>
            </a:r>
            <a:endParaRPr lang="en-US" sz="28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176" y="5130228"/>
            <a:ext cx="7845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All codes (multiple languages) on </a:t>
            </a:r>
            <a:r>
              <a:rPr lang="en-US" dirty="0">
                <a:ea typeface="Arial Unicode MS" panose="020B0604020202020204" pitchFamily="34" charset="-128"/>
              </a:rPr>
              <a:t>GitHub (</a:t>
            </a:r>
            <a:r>
              <a:rPr lang="en-US" dirty="0">
                <a:ea typeface="Arial Unicode MS" panose="020B0604020202020204" pitchFamily="34" charset="-128"/>
                <a:hlinkClick r:id="rId6"/>
              </a:rPr>
              <a:t>https://github.com/DentonW</a:t>
            </a:r>
            <a:r>
              <a:rPr lang="en-US" dirty="0" smtClean="0">
                <a:ea typeface="Arial Unicode MS" panose="020B0604020202020204" pitchFamily="34" charset="-128"/>
                <a:hlinkClick r:id="rId6"/>
              </a:rPr>
              <a:t>/</a:t>
            </a:r>
            <a:r>
              <a:rPr lang="en-US" dirty="0" smtClean="0">
                <a:ea typeface="Arial Unicode MS" panose="020B0604020202020204" pitchFamily="34" charset="-128"/>
              </a:rPr>
              <a:t>)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Notes on </a:t>
            </a:r>
            <a:r>
              <a:rPr lang="en-US" dirty="0" err="1" smtClean="0">
                <a:ea typeface="Arial Unicode MS" panose="020B0604020202020204" pitchFamily="34" charset="-128"/>
              </a:rPr>
              <a:t>figshare</a:t>
            </a:r>
            <a:r>
              <a:rPr lang="en-US" dirty="0">
                <a:ea typeface="Arial Unicode MS" panose="020B0604020202020204" pitchFamily="34" charset="-128"/>
              </a:rPr>
              <a:t> (</a:t>
            </a:r>
            <a:r>
              <a:rPr lang="en-US" dirty="0">
                <a:ea typeface="Arial Unicode MS" panose="020B0604020202020204" pitchFamily="34" charset="-128"/>
                <a:hlinkClick r:id="rId7"/>
              </a:rPr>
              <a:t>http</a:t>
            </a:r>
            <a:r>
              <a:rPr lang="en-US" dirty="0" smtClean="0">
                <a:ea typeface="Arial Unicode MS" panose="020B0604020202020204" pitchFamily="34" charset="-128"/>
                <a:hlinkClick r:id="rId7"/>
              </a:rPr>
              <a:t>://figshare.com/authors/Denton_Woods/581638</a:t>
            </a:r>
            <a:r>
              <a:rPr lang="en-US" dirty="0" smtClean="0">
                <a:ea typeface="Arial Unicode MS" panose="020B0604020202020204" pitchFamily="34" charset="-128"/>
              </a:rPr>
              <a:t>)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Interactive versions of plots on </a:t>
            </a:r>
            <a:r>
              <a:rPr lang="en-US" dirty="0" err="1" smtClean="0">
                <a:ea typeface="Arial Unicode MS" panose="020B0604020202020204" pitchFamily="34" charset="-128"/>
              </a:rPr>
              <a:t>plotly</a:t>
            </a:r>
            <a:r>
              <a:rPr lang="en-US" dirty="0">
                <a:ea typeface="Arial Unicode MS" panose="020B0604020202020204" pitchFamily="34" charset="-128"/>
              </a:rPr>
              <a:t> (</a:t>
            </a:r>
            <a:r>
              <a:rPr lang="en-US" dirty="0">
                <a:ea typeface="Arial Unicode MS" panose="020B0604020202020204" pitchFamily="34" charset="-128"/>
                <a:hlinkClick r:id="rId8"/>
              </a:rPr>
              <a:t>https://plot.ly</a:t>
            </a:r>
            <a:r>
              <a:rPr lang="en-US" dirty="0" smtClean="0">
                <a:ea typeface="Arial Unicode MS" panose="020B0604020202020204" pitchFamily="34" charset="-128"/>
                <a:hlinkClick r:id="rId8"/>
              </a:rPr>
              <a:t>/~Denton</a:t>
            </a:r>
            <a:r>
              <a:rPr lang="en-US" dirty="0" smtClean="0">
                <a:ea typeface="Arial Unicode MS" panose="020B0604020202020204" pitchFamily="34" charset="-128"/>
              </a:rPr>
              <a:t>)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ea typeface="Arial Unicode MS" panose="020B0604020202020204" pitchFamily="34" charset="-128"/>
              </a:rPr>
              <a:t>All linked on my personal site (</a:t>
            </a:r>
            <a:r>
              <a:rPr lang="en-US" dirty="0" smtClean="0">
                <a:ea typeface="Arial Unicode MS" panose="020B0604020202020204" pitchFamily="34" charset="-128"/>
                <a:hlinkClick r:id="rId9"/>
              </a:rPr>
              <a:t>www.dentonwoods.com</a:t>
            </a:r>
            <a:r>
              <a:rPr lang="en-US" dirty="0" smtClean="0">
                <a:ea typeface="Arial Unicode MS" panose="020B0604020202020204" pitchFamily="34" charset="-128"/>
              </a:rPr>
              <a:t>)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endParaRPr lang="en-US" dirty="0">
              <a:ea typeface="Arial Unicode MS" panose="020B0604020202020204" pitchFamily="34" charset="-128"/>
            </a:endParaRP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endParaRPr lang="en-US" dirty="0" smtClean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5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34002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General Code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39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418" y="1290291"/>
                <a:ext cx="8847354" cy="2292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Generalized short-range and long-range codes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= 0 through 5 for first 2 symmetries</a:t>
                </a:r>
              </a:p>
              <a:p>
                <a:pPr>
                  <a:buClr>
                    <a:srgbClr val="046C26"/>
                  </a:buClr>
                </a:pPr>
                <a:endParaRPr lang="en-US" sz="1100" dirty="0" smtClean="0"/>
              </a:p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Results for </a:t>
                </a:r>
                <a:r>
                  <a:rPr lang="el-GR" sz="2400" dirty="0" smtClean="0"/>
                  <a:t>ω</a:t>
                </a:r>
                <a:r>
                  <a:rPr lang="en-US" sz="2400" dirty="0" smtClean="0"/>
                  <a:t> = 5 (924 terms)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sz="2400" dirty="0" smtClean="0"/>
              </a:p>
              <a:p>
                <a:pPr>
                  <a:buClr>
                    <a:srgbClr val="046C26"/>
                  </a:buClr>
                </a:pPr>
                <a:endParaRPr lang="en-US" sz="1200" dirty="0" smtClean="0"/>
              </a:p>
              <a:p>
                <a:pPr marL="285750" indent="-285750">
                  <a:buClr>
                    <a:srgbClr val="046C26"/>
                  </a:buClr>
                  <a:buFont typeface="Arial" pitchFamily="34" charset="0"/>
                  <a:buChar char="•"/>
                </a:pPr>
                <a:r>
                  <a:rPr lang="en-US" sz="2400" dirty="0" smtClean="0"/>
                  <a:t>Through H-wave, full Kohn calculations much more accurate than Born-Oppenheimer approximation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8" y="1290291"/>
                <a:ext cx="8847354" cy="2292935"/>
              </a:xfrm>
              <a:prstGeom prst="rect">
                <a:avLst/>
              </a:prstGeom>
              <a:blipFill rotWithShape="1">
                <a:blip r:embed="rId6"/>
                <a:stretch>
                  <a:fillRect l="-896" t="-212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7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22238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F-Wave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40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9" y="830171"/>
            <a:ext cx="8218120" cy="54106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99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180" y="-179141"/>
            <a:ext cx="9144159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Effective Range Theory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51" y="2092562"/>
            <a:ext cx="2686507" cy="16384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46218" y="2110599"/>
            <a:ext cx="178665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46C26"/>
              </a:buClr>
            </a:pPr>
            <a:r>
              <a:rPr lang="en-US" sz="2400" b="1" dirty="0" smtClean="0"/>
              <a:t>Definition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049" y="3084683"/>
            <a:ext cx="254865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46C26"/>
              </a:buClr>
            </a:pPr>
            <a:r>
              <a:rPr lang="en-US" sz="2400" b="1" dirty="0" smtClean="0"/>
              <a:t>Approximation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705097"/>
            <a:ext cx="260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Scattering Length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39827"/>
              </p:ext>
            </p:extLst>
          </p:nvPr>
        </p:nvGraphicFramePr>
        <p:xfrm>
          <a:off x="859483" y="4450080"/>
          <a:ext cx="7446317" cy="74168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86469"/>
                <a:gridCol w="1855115"/>
                <a:gridCol w="1855115"/>
                <a:gridCol w="20496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4.3306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4.3306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2.1363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2.1363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049" name="Group 2048"/>
          <p:cNvGrpSpPr/>
          <p:nvPr/>
        </p:nvGrpSpPr>
        <p:grpSpPr>
          <a:xfrm>
            <a:off x="1077368" y="4490939"/>
            <a:ext cx="6998019" cy="268015"/>
            <a:chOff x="1505596" y="3550508"/>
            <a:chExt cx="6998019" cy="268015"/>
          </a:xfrm>
        </p:grpSpPr>
        <p:pic>
          <p:nvPicPr>
            <p:cNvPr id="12" name="Picture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596" y="3550508"/>
              <a:ext cx="1446352" cy="263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180" y="3550508"/>
              <a:ext cx="1567967" cy="263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810" y="3573673"/>
              <a:ext cx="1449248" cy="240335"/>
            </a:xfrm>
            <a:prstGeom prst="rect">
              <a:avLst/>
            </a:prstGeom>
          </p:spPr>
        </p:pic>
        <p:pic>
          <p:nvPicPr>
            <p:cNvPr id="2048" name="Picture 20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3578188"/>
              <a:ext cx="1569415" cy="240335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57200" y="1433224"/>
            <a:ext cx="480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/>
              <a:t>Describes scattering at low </a:t>
            </a:r>
            <a:r>
              <a:rPr lang="en-US" sz="2400" dirty="0" smtClean="0"/>
              <a:t>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8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Effective Range Theory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00" y="1470418"/>
            <a:ext cx="2703043" cy="4922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11987" y="2879540"/>
            <a:ext cx="4040880" cy="502387"/>
            <a:chOff x="1464362" y="3368610"/>
            <a:chExt cx="4040880" cy="502387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62" y="3368610"/>
              <a:ext cx="1085850" cy="5023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5563" y="338419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46C26"/>
                </a:buClr>
              </a:pPr>
              <a:r>
                <a:rPr lang="en-US" sz="2400" dirty="0" smtClean="0"/>
                <a:t>with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563" y="3530052"/>
              <a:ext cx="1395679" cy="17518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743242" y="338419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46C26"/>
                </a:buClr>
              </a:pPr>
              <a:r>
                <a:rPr lang="en-US" sz="2400" dirty="0" err="1" smtClean="0"/>
                <a:t>a.u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7" y="3664597"/>
            <a:ext cx="5785409" cy="555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54" y="5525460"/>
            <a:ext cx="4200068" cy="2837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705097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Short-Range Interaction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8302" y="2173069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Including the van der Waals Potential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0" y="4543761"/>
            <a:ext cx="6507861" cy="4980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78711" y="3740347"/>
            <a:ext cx="226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46C26"/>
              </a:buClr>
            </a:pPr>
            <a:r>
              <a:rPr lang="en-US" sz="2000" dirty="0" smtClean="0"/>
              <a:t>Flannery (2000)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778711" y="5467290"/>
            <a:ext cx="226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46C26"/>
              </a:buClr>
            </a:pPr>
            <a:r>
              <a:rPr lang="en-US" sz="2000" dirty="0" smtClean="0"/>
              <a:t>Gao (1998)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3037" y="1447800"/>
            <a:ext cx="282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46C26"/>
              </a:buClr>
            </a:pPr>
            <a:r>
              <a:rPr lang="en-US" sz="2000" dirty="0" smtClean="0"/>
              <a:t>Blatt &amp; Jackson (1949)</a:t>
            </a:r>
          </a:p>
          <a:p>
            <a:pPr algn="r">
              <a:buClr>
                <a:srgbClr val="046C26"/>
              </a:buClr>
            </a:pPr>
            <a:r>
              <a:rPr lang="en-US" sz="2000" dirty="0" smtClean="0"/>
              <a:t>Bethe (1949)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223015" y="2928519"/>
            <a:ext cx="282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46C26"/>
              </a:buClr>
            </a:pPr>
            <a:r>
              <a:rPr lang="en-US" sz="2000" dirty="0" smtClean="0"/>
              <a:t>Martin &amp; Fraser (1980)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659422" y="4438839"/>
            <a:ext cx="24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46C26"/>
              </a:buClr>
            </a:pPr>
            <a:r>
              <a:rPr lang="en-US" sz="2000" dirty="0" err="1" smtClean="0"/>
              <a:t>Hickelmann</a:t>
            </a:r>
            <a:r>
              <a:rPr lang="en-US" sz="2000" dirty="0" smtClean="0"/>
              <a:t> &amp;</a:t>
            </a:r>
          </a:p>
          <a:p>
            <a:pPr algn="r">
              <a:buClr>
                <a:srgbClr val="046C26"/>
              </a:buClr>
            </a:pPr>
            <a:r>
              <a:rPr lang="en-US" sz="2000" dirty="0" err="1" smtClean="0"/>
              <a:t>Spruch</a:t>
            </a:r>
            <a:r>
              <a:rPr lang="en-US" sz="2000" dirty="0" smtClean="0"/>
              <a:t> (1971)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64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Effective Range Theory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43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8" y="705097"/>
            <a:ext cx="8220990" cy="5628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71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Effective Range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</a:rPr>
              <a:t> Theory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65492" y="4503826"/>
            <a:ext cx="7748837" cy="268015"/>
            <a:chOff x="754778" y="3550508"/>
            <a:chExt cx="7748837" cy="26801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596" y="3550508"/>
              <a:ext cx="1446352" cy="2635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78" y="3625260"/>
              <a:ext cx="182880" cy="13716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180" y="3550508"/>
              <a:ext cx="1567967" cy="2635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810" y="3573673"/>
              <a:ext cx="1449248" cy="2403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3578188"/>
              <a:ext cx="1569415" cy="24033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7" y="794583"/>
            <a:ext cx="7985532" cy="5044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2386" y="6149367"/>
            <a:ext cx="241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our paper </a:t>
            </a:r>
            <a:r>
              <a:rPr lang="en-US" sz="1400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Effective Range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</a:rPr>
              <a:t> Theory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45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65492" y="4503826"/>
            <a:ext cx="7748837" cy="268015"/>
            <a:chOff x="754778" y="3550508"/>
            <a:chExt cx="7748837" cy="26801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596" y="3550508"/>
              <a:ext cx="1446352" cy="2635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78" y="3625260"/>
              <a:ext cx="182880" cy="13716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1180" y="3550508"/>
              <a:ext cx="1567967" cy="2635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810" y="3573673"/>
              <a:ext cx="1449248" cy="2403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3578188"/>
              <a:ext cx="1569415" cy="240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9" y="1981200"/>
            <a:ext cx="7985532" cy="20752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12386" y="6149367"/>
            <a:ext cx="241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our paper </a:t>
            </a:r>
            <a:r>
              <a:rPr lang="en-US" sz="1400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Cross Sections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46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02" y="1371204"/>
            <a:ext cx="5151120" cy="43626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411" y="760811"/>
            <a:ext cx="884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Gives strength of the interaction</a:t>
            </a:r>
            <a:r>
              <a:rPr lang="en-US" sz="1400" dirty="0" smtClean="0"/>
              <a:t> [22]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45138" y="1392215"/>
            <a:ext cx="128088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6C26"/>
              </a:buClr>
            </a:pPr>
            <a:r>
              <a:rPr lang="en-US" sz="2400" b="1" dirty="0" smtClean="0"/>
              <a:t>Partial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1101" y="2271877"/>
            <a:ext cx="163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6C26"/>
              </a:buClr>
            </a:pPr>
            <a:r>
              <a:rPr lang="en-US" sz="2400" b="1" dirty="0" smtClean="0"/>
              <a:t>Integrated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7511" y="4918197"/>
            <a:ext cx="294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6C26"/>
              </a:buClr>
            </a:pPr>
            <a:r>
              <a:rPr lang="en-US" sz="2400" b="1" dirty="0" smtClean="0"/>
              <a:t>Momentum transfer</a:t>
            </a:r>
            <a:endParaRPr lang="en-US" sz="2400" b="1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02" y="3450024"/>
            <a:ext cx="5934170" cy="10677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7256" y="3372089"/>
            <a:ext cx="164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46C26"/>
              </a:buClr>
            </a:pPr>
            <a:r>
              <a:rPr lang="en-US" sz="2400" b="1" dirty="0" smtClean="0"/>
              <a:t>Differential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89712"/>
            <a:ext cx="2248662" cy="3962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61482" y="59569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400" dirty="0" smtClean="0">
                <a:solidFill>
                  <a:srgbClr val="B2B2B2"/>
                </a:solidFill>
              </a:rPr>
              <a:t>(Spin-weighting)</a:t>
            </a:r>
            <a:endParaRPr lang="en-US" sz="2400" dirty="0">
              <a:solidFill>
                <a:srgbClr val="B2B2B2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89712"/>
            <a:ext cx="2248662" cy="3962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61482" y="59569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sz="2400" dirty="0" smtClean="0"/>
              <a:t>(Spin-weighting)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8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Cross Sections: Triplet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47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77948"/>
            <a:ext cx="7907197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Cross Sections: Singlet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48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4274"/>
            <a:ext cx="7907197" cy="5633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84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Topics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57200" y="1511149"/>
            <a:ext cx="78453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Introduction</a:t>
            </a:r>
          </a:p>
          <a:p>
            <a:pPr lvl="1" indent="-28575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Positronium Hydride</a:t>
            </a:r>
            <a:endParaRPr lang="en-US" sz="2800" dirty="0">
              <a:latin typeface="+mj-lt"/>
              <a:ea typeface="Arial Unicode MS" panose="020B0604020202020204" pitchFamily="34" charset="-128"/>
            </a:endParaRPr>
          </a:p>
          <a:p>
            <a:pPr lvl="1" indent="-28575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Scattering Theory and Computational Methods</a:t>
            </a:r>
          </a:p>
          <a:p>
            <a:pPr lvl="1" indent="-28575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Results</a:t>
            </a:r>
          </a:p>
          <a:p>
            <a:pPr lvl="2" indent="-28575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Phase Shifts</a:t>
            </a:r>
          </a:p>
          <a:p>
            <a:pPr lvl="2" indent="-28575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Effective Range Theory</a:t>
            </a:r>
          </a:p>
          <a:p>
            <a:pPr lvl="2" indent="-28575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Arial Unicode MS" panose="020B0604020202020204" pitchFamily="34" charset="-128"/>
              </a:rPr>
              <a:t>Cross Sections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endParaRPr lang="en-US" sz="2800" dirty="0">
              <a:latin typeface="+mj-lt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5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180" y="-179141"/>
            <a:ext cx="915218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Elastic Integrated Cross Sections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49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0" y="766631"/>
            <a:ext cx="7907197" cy="5633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1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180" y="-179141"/>
            <a:ext cx="915218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Elastic Differential Cross Section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50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37" y="1203890"/>
            <a:ext cx="5934170" cy="1067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4472" y="737351"/>
            <a:ext cx="736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Gives information about </a:t>
            </a:r>
            <a:r>
              <a:rPr lang="en-US" sz="2000" dirty="0" smtClean="0"/>
              <a:t>angular and energy </a:t>
            </a:r>
            <a:r>
              <a:rPr lang="en-US" sz="2000" dirty="0"/>
              <a:t>dependence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37" y="2359417"/>
            <a:ext cx="5816509" cy="399490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Differential Cross Section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3480"/>
            <a:ext cx="7859629" cy="54562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94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Differential Cross Section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09689"/>
            <a:ext cx="7859629" cy="53438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23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Differential Cross Section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53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6233"/>
            <a:ext cx="8510397" cy="5845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180" y="-179141"/>
            <a:ext cx="915218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Momentum Transfer Cross Section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" y="705097"/>
            <a:ext cx="7907197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8180" y="-179141"/>
            <a:ext cx="915218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Cross Section Comparisons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55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" y="705097"/>
            <a:ext cx="7907197" cy="5633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143000"/>
            <a:ext cx="762000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2066714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0.46 eV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806354" y="1602587"/>
            <a:ext cx="103632" cy="53101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8179" y="922067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isotropic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4192" y="1225804"/>
            <a:ext cx="445008" cy="103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4" grpId="0" animBg="1"/>
      <p:bldP spid="24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Differential Cross Section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56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3480"/>
            <a:ext cx="7859629" cy="54562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42585" y="4191000"/>
            <a:ext cx="762000" cy="838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94046" y="353876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0.46 eV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776808" y="3849430"/>
            <a:ext cx="127668" cy="4056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311134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isotropic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95220" y="4648692"/>
            <a:ext cx="445008" cy="103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922447" y="6196281"/>
            <a:ext cx="22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our paper </a:t>
            </a:r>
            <a:r>
              <a:rPr lang="en-US" sz="1200" dirty="0" smtClean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22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" grpId="0" animBg="1"/>
      <p:bldP spid="26" grpId="0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79141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Comparisons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57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777626" y="6196281"/>
            <a:ext cx="1318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from </a:t>
            </a:r>
            <a:r>
              <a:rPr lang="en-US" sz="1200" dirty="0" smtClean="0"/>
              <a:t>[24]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56" y="2971800"/>
            <a:ext cx="4705016" cy="3222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2" y="798920"/>
            <a:ext cx="4430687" cy="30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534" y="-130686"/>
            <a:ext cx="3429000" cy="801405"/>
          </a:xfrm>
        </p:spPr>
        <p:txBody>
          <a:bodyPr/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Summary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7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58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600" y="808101"/>
            <a:ext cx="88473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Kohn-type </a:t>
            </a:r>
            <a:r>
              <a:rPr lang="en-US" sz="2400" dirty="0"/>
              <a:t>variational calculations </a:t>
            </a:r>
            <a:r>
              <a:rPr lang="en-US" sz="2400" dirty="0" smtClean="0"/>
              <a:t>(past</a:t>
            </a:r>
            <a:r>
              <a:rPr lang="en-US" sz="2400" baseline="30000" dirty="0" smtClean="0"/>
              <a:t>[4,5]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present</a:t>
            </a:r>
            <a:r>
              <a:rPr lang="en-US" sz="2400" baseline="30000" dirty="0"/>
              <a:t>[</a:t>
            </a:r>
            <a:r>
              <a:rPr lang="en-US" sz="2400" baseline="30000" dirty="0" smtClean="0"/>
              <a:t>1]</a:t>
            </a:r>
            <a:r>
              <a:rPr lang="en-US" sz="2400" dirty="0" smtClean="0"/>
              <a:t>) </a:t>
            </a:r>
            <a:r>
              <a:rPr lang="en-US" sz="2400" dirty="0"/>
              <a:t>have provided </a:t>
            </a:r>
            <a:r>
              <a:rPr lang="en-US" sz="2400" dirty="0" smtClean="0"/>
              <a:t>results </a:t>
            </a:r>
            <a:r>
              <a:rPr lang="en-US" sz="2400" dirty="0"/>
              <a:t>for low-energy </a:t>
            </a:r>
            <a:r>
              <a:rPr lang="en-US" sz="2400" dirty="0" smtClean="0"/>
              <a:t>elastic Ps-H scattering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Phase shifts for S-wave through H-wave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Highly accurate results for S-wave and P-wave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/>
              <a:t>Effective ranges and scattering lengths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Integrated, differential and momentum transfer cross sections</a:t>
            </a:r>
          </a:p>
          <a:p>
            <a:pPr lvl="1">
              <a:buClr>
                <a:srgbClr val="046C26"/>
              </a:buClr>
            </a:pPr>
            <a:endParaRPr lang="en-US" sz="2400" dirty="0" smtClean="0"/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This project has given experience in multiple aspects of computational physics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Multiple programming languages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Parallel programming techniques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Database administration</a:t>
            </a:r>
          </a:p>
          <a:p>
            <a:pPr marL="742950"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Using computers to solve a physical problem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/>
              <a:t>Dissertation: </a:t>
            </a:r>
            <a:r>
              <a:rPr lang="en-US" sz="2000" dirty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  <a:hlinkClick r:id="rId6"/>
              </a:rPr>
              <a:t>http://</a:t>
            </a:r>
            <a:r>
              <a:rPr lang="en-US" sz="2000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  <a:hlinkClick r:id="rId6"/>
              </a:rPr>
              <a:t>bit.ly/1CT0VJy</a:t>
            </a:r>
            <a:r>
              <a:rPr lang="en-US" sz="2000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MU Serif" panose="02000603000000000000" pitchFamily="2" charset="0"/>
                <a:cs typeface="CMU Serif" panose="02000603000000000000" pitchFamily="2" charset="0"/>
              </a:rPr>
              <a:t>and</a:t>
            </a:r>
            <a:r>
              <a:rPr lang="en-US" sz="2000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rPr>
              <a:t> </a:t>
            </a:r>
            <a:r>
              <a:rPr lang="en-US" sz="2000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  <a:hlinkClick r:id="rId7"/>
              </a:rPr>
              <a:t>http://www.dentonwoods.com</a:t>
            </a:r>
            <a:endParaRPr lang="en-US" sz="2000" dirty="0"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222829" y="2819400"/>
            <a:ext cx="2690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Introduction</a:t>
            </a:r>
            <a:endParaRPr lang="en-US" sz="54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1826" y="-116539"/>
            <a:ext cx="3200400" cy="868362"/>
          </a:xfrm>
        </p:spPr>
        <p:txBody>
          <a:bodyPr/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References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59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30261" y="702399"/>
            <a:ext cx="897909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Denton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Woods, S. J. Ward, and P. Van Reeth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Phys. Rev. A (in press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http://www.myvmc.com/investigations/pet-scan-positron-emission-tomography/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Carl D. Anderson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Phys. Rev.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491 (1933).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P. Van Reeth and J. W.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Humberston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Phys.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1923 (2003).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P. Van Reeth and J. W.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Humberston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Instr. and Meth. in Phys. Res.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221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140 (2004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K. Ho and Zong-Chao Yan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Phys.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L877 (1998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A. G.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Armour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J. W. Humberston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Rep.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(1991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J. N. Cooper, M. Plummer, and E. A. G.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Armour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Phys.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175302 (2010).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N. Cooper, E. A. G.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Armour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Plummer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Phys. A Math.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095207 (2009).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en.wikipedia.org/wiki/Scattering_length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J. Blackwood, M.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McAlinden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and H. R. J. Walters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Physical Review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030502(R)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(2002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H. R. J. Walters, A. C. H. Yu, S.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Sahoo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and S. Gilmore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Instr. and Meth. in Phys. Res.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221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149 (2004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I. A. Ivanov, J.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Mitroy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and K.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Phys. Rev.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032703 (2002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W. Martin and P. A. Fraser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Phys.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3383 (1980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M. Blatt and J. D. Jackson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18 (1949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A. Bethe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38 (1949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Hinckelmann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Spruch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642 (1971).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1826" y="-116539"/>
            <a:ext cx="3200400" cy="868362"/>
          </a:xfrm>
        </p:spPr>
        <p:txBody>
          <a:bodyPr/>
          <a:lstStyle/>
          <a:p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References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60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30261" y="702399"/>
            <a:ext cx="8979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R. Flannery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Springer Handbook of Atomic, Molecular, and Optical Physics, 2nd 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edited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G. W. F. Drake (Springer, New York, NY, 2006) p. 668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B. Gao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Rev.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1728 (1998).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Gao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 Rev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4222 (1998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H.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Bransden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 C. J.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Joachain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Physics of Atoms and Molecules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(Pearson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Education Limited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Harlow, England, 2003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A. Todd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Ph.D. thesis, The University of Nottingham, (2007), unpublished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P. Van Reeth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private communication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P. Van Reeth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Ph.D. thesis, University College London, (1994) unpublished.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G. W. F. Drake and Zong-Chao 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Phys. Rev.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3681 (1995).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Zong-Chao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Yan and G. W. F. Drake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Phys.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4723 (1997).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Y. K. Ho and Zong-Chao Yan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Phys.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L877 (1998).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Pachucki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Puchalski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and E.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Remiddi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032502 (2004).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7809"/>
            <a:ext cx="7355177" cy="50793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-179140"/>
            <a:ext cx="54864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S-Wave Triplet Comparisons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61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95600" y="5716391"/>
            <a:ext cx="357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C26"/>
              </a:buClr>
            </a:pPr>
            <a:r>
              <a:rPr lang="en-US" i="1" dirty="0" smtClean="0"/>
              <a:t>Comparisons with other calculations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94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62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0" y="944244"/>
            <a:ext cx="7542437" cy="5183805"/>
          </a:xfrm>
          <a:prstGeom prst="rect">
            <a:avLst/>
          </a:prstGeom>
        </p:spPr>
      </p:pic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2034259" y="-198438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Gauss-Laguerre Quadrature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5641" y="634354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Integrand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0589" y="6019800"/>
            <a:ext cx="45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Rough fit to integrand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6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4259" y="-198438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Rescaling Gauss-Laguerre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63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97254" y="1101977"/>
            <a:ext cx="884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Slow convergence </a:t>
            </a:r>
            <a:r>
              <a:rPr lang="en-US" sz="2400" dirty="0"/>
              <a:t>in r</a:t>
            </a:r>
            <a:r>
              <a:rPr lang="en-US" sz="2400" baseline="-25000" dirty="0"/>
              <a:t>1</a:t>
            </a:r>
            <a:r>
              <a:rPr lang="en-US" sz="2400" dirty="0"/>
              <a:t>, r</a:t>
            </a:r>
            <a:r>
              <a:rPr lang="en-US" sz="2400" baseline="-25000" dirty="0"/>
              <a:t>2</a:t>
            </a:r>
            <a:r>
              <a:rPr lang="en-US" sz="2400" dirty="0"/>
              <a:t> and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coordinates</a:t>
            </a:r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More structure near origin</a:t>
            </a:r>
            <a:endParaRPr lang="en-US" sz="2400" baseline="-25000" dirty="0" smtClean="0"/>
          </a:p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Adding more integration points can increase the run time to unmanageable levels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71" y="2726471"/>
            <a:ext cx="4285488" cy="6605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7254" y="3478811"/>
            <a:ext cx="8847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Our solution: rescale for more points near origin and less farther out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97" y="4374663"/>
            <a:ext cx="4777740" cy="6605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7132" y="5286323"/>
            <a:ext cx="884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400" dirty="0" smtClean="0"/>
              <a:t>Convergence of matrix element integrations is accelerated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2" y="636749"/>
            <a:ext cx="7972427" cy="56056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16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6749" y="6550222"/>
              <a:ext cx="6992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64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2034259" y="-198438"/>
            <a:ext cx="5067300" cy="884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Regular" pitchFamily="2" charset="0"/>
                <a:ea typeface="+mn-ea"/>
                <a:cs typeface="+mn-cs"/>
              </a:rPr>
              <a:t>Rescaling Gauss-Laguerre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Regular" pitchFamily="2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13748" y="3080338"/>
            <a:ext cx="37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46C26"/>
              </a:buClr>
            </a:pPr>
            <a:r>
              <a:rPr lang="en-US" dirty="0" smtClean="0"/>
              <a:t>(Magnitudes unimportant)</a:t>
            </a:r>
          </a:p>
        </p:txBody>
      </p:sp>
    </p:spTree>
    <p:extLst>
      <p:ext uri="{BB962C8B-B14F-4D97-AF65-F5344CB8AC3E}">
        <p14:creationId xmlns:p14="http://schemas.microsoft.com/office/powerpoint/2010/main" val="9477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Positrons / Positronium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6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5784" y="1298854"/>
            <a:ext cx="4038600" cy="2732747"/>
            <a:chOff x="175784" y="1298854"/>
            <a:chExt cx="4038600" cy="2732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6" y="1298854"/>
              <a:ext cx="2297296" cy="217670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5784" y="3446826"/>
              <a:ext cx="4038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1" dirty="0" smtClean="0"/>
                <a:t>First experimental evidence of a positron</a:t>
              </a:r>
            </a:p>
            <a:p>
              <a:r>
                <a:rPr lang="en-US" sz="1600" i="1" dirty="0"/>
                <a:t> </a:t>
              </a:r>
              <a:r>
                <a:rPr lang="en-US" sz="1600" i="1" dirty="0" smtClean="0"/>
                <a:t>- Carl D. Anderson</a:t>
              </a:r>
              <a:endParaRPr lang="en-US" sz="1600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3718" y="749855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Positrons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681" y="4059113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Positronium</a:t>
            </a:r>
            <a:endParaRPr lang="en-US" sz="36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49" y="463661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ea typeface="Arial Unicode MS" panose="020B0604020202020204" pitchFamily="34" charset="-128"/>
              </a:rPr>
              <a:t>Exotic </a:t>
            </a:r>
            <a:r>
              <a:rPr lang="en-US" sz="2000" dirty="0">
                <a:latin typeface="+mj-lt"/>
                <a:ea typeface="Arial Unicode MS" panose="020B0604020202020204" pitchFamily="34" charset="-128"/>
              </a:rPr>
              <a:t>atom: positron and electron bounded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  <a:ea typeface="Arial Unicode MS" panose="020B0604020202020204" pitchFamily="34" charset="-128"/>
              </a:rPr>
              <a:t>Lifetime of ~10</a:t>
            </a:r>
            <a:r>
              <a:rPr lang="en-US" sz="2000" baseline="30000" dirty="0">
                <a:latin typeface="+mj-lt"/>
                <a:ea typeface="Arial Unicode MS" panose="020B0604020202020204" pitchFamily="34" charset="-128"/>
              </a:rPr>
              <a:t>-10</a:t>
            </a:r>
            <a:r>
              <a:rPr lang="en-US" sz="2000" dirty="0">
                <a:latin typeface="+mj-lt"/>
                <a:ea typeface="Arial Unicode MS" panose="020B0604020202020204" pitchFamily="34" charset="-128"/>
              </a:rPr>
              <a:t> s for para-Ps and ~10</a:t>
            </a:r>
            <a:r>
              <a:rPr lang="en-US" sz="2000" baseline="30000" dirty="0">
                <a:latin typeface="+mj-lt"/>
                <a:ea typeface="Arial Unicode MS" panose="020B0604020202020204" pitchFamily="34" charset="-128"/>
              </a:rPr>
              <a:t>-7</a:t>
            </a:r>
            <a:r>
              <a:rPr lang="en-US" sz="2000" dirty="0">
                <a:latin typeface="+mj-lt"/>
                <a:ea typeface="Arial Unicode MS" panose="020B0604020202020204" pitchFamily="34" charset="-128"/>
              </a:rPr>
              <a:t> for </a:t>
            </a:r>
            <a:r>
              <a:rPr lang="en-US" sz="2000" dirty="0" err="1">
                <a:latin typeface="+mj-lt"/>
                <a:ea typeface="Arial Unicode MS" panose="020B0604020202020204" pitchFamily="34" charset="-128"/>
              </a:rPr>
              <a:t>ortho</a:t>
            </a:r>
            <a:r>
              <a:rPr lang="en-US" sz="2000" dirty="0">
                <a:latin typeface="+mj-lt"/>
                <a:ea typeface="Arial Unicode MS" panose="020B0604020202020204" pitchFamily="34" charset="-128"/>
              </a:rPr>
              <a:t>-Ps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95943" y="1431259"/>
            <a:ext cx="60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  <a:ea typeface="Arial Unicode MS" panose="020B0604020202020204" pitchFamily="34" charset="-128"/>
              </a:rPr>
              <a:t>Predicted by Paul Dirac in 1931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  <a:ea typeface="Arial Unicode MS" panose="020B0604020202020204" pitchFamily="34" charset="-128"/>
              </a:rPr>
              <a:t>Positrons first observed in 1932 by Carl D. Anderson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sz="2000" dirty="0">
                <a:latin typeface="+mj-lt"/>
                <a:ea typeface="Arial Unicode MS" panose="020B0604020202020204" pitchFamily="34" charset="-128"/>
              </a:rPr>
              <a:t>Same properties as electrons (spin, mass) but with positive charge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802" y="5746411"/>
            <a:ext cx="662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>
              <a:buClr>
                <a:srgbClr val="046C26"/>
              </a:buClr>
            </a:pPr>
            <a:r>
              <a:rPr lang="en-US" sz="2000" dirty="0" smtClean="0">
                <a:latin typeface="+mj-lt"/>
                <a:ea typeface="Arial Unicode MS" panose="020B0604020202020204" pitchFamily="34" charset="-128"/>
              </a:rPr>
              <a:t>Positrons and positronium study important for astrophysics, condensed matter physics and medical physics</a:t>
            </a:r>
            <a:endParaRPr lang="en-US" sz="2000" dirty="0"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47349" y="5592981"/>
            <a:ext cx="39277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69" y="4783464"/>
            <a:ext cx="2031985" cy="15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" y="2520482"/>
            <a:ext cx="6639730" cy="324507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-173037"/>
            <a:ext cx="5486400" cy="944562"/>
          </a:xfrm>
        </p:spPr>
        <p:txBody>
          <a:bodyPr/>
          <a:lstStyle/>
          <a:p>
            <a:pPr rtl="0" eaLnBrk="1" latinLnBrk="0" hangingPunct="1"/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Yanone Kaffeesatz Regular"/>
                <a:ea typeface="+mn-ea"/>
                <a:cs typeface="+mn-cs"/>
              </a:rPr>
              <a:t>Importance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7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7542" y="558225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Positronium Beams</a:t>
            </a:r>
            <a:endParaRPr lang="en-US" sz="3200" dirty="0">
              <a:ln w="3175">
                <a:noFill/>
              </a:ln>
              <a:solidFill>
                <a:srgbClr val="046C26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Yanone Kaffeesatz B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61" y="990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>
                <a:ea typeface="Arial Unicode MS" panose="020B0604020202020204" pitchFamily="34" charset="-128"/>
              </a:rPr>
              <a:t>Positron Group at University College </a:t>
            </a:r>
            <a:r>
              <a:rPr lang="en-US" dirty="0" smtClean="0">
                <a:ea typeface="Arial Unicode MS" panose="020B0604020202020204" pitchFamily="34" charset="-128"/>
              </a:rPr>
              <a:t>London</a:t>
            </a:r>
          </a:p>
          <a:p>
            <a:pPr lvl="2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Energy-tunable Ps beam</a:t>
            </a:r>
          </a:p>
          <a:p>
            <a:pPr lvl="2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Ps-gas cross sections for He, </a:t>
            </a:r>
            <a:r>
              <a:rPr lang="en-US" dirty="0" err="1" smtClean="0">
                <a:latin typeface="+mj-lt"/>
                <a:ea typeface="Arial Unicode MS" panose="020B0604020202020204" pitchFamily="34" charset="-128"/>
              </a:rPr>
              <a:t>Ar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, H</a:t>
            </a:r>
            <a:r>
              <a:rPr lang="en-US" baseline="-25000" dirty="0" smtClean="0">
                <a:latin typeface="+mj-lt"/>
                <a:ea typeface="Arial Unicode MS" panose="020B0604020202020204" pitchFamily="34" charset="-128"/>
              </a:rPr>
              <a:t>2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, CO</a:t>
            </a:r>
            <a:r>
              <a:rPr lang="en-US" baseline="-25000" dirty="0" smtClean="0">
                <a:latin typeface="+mj-lt"/>
                <a:ea typeface="Arial Unicode MS" panose="020B0604020202020204" pitchFamily="34" charset="-128"/>
              </a:rPr>
              <a:t>2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 and other targets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>
                <a:ea typeface="Arial Unicode MS" panose="020B0604020202020204" pitchFamily="34" charset="-128"/>
              </a:rPr>
              <a:t>Australian National </a:t>
            </a:r>
            <a:r>
              <a:rPr lang="en-US" dirty="0" smtClean="0">
                <a:ea typeface="Arial Unicode MS" panose="020B0604020202020204" pitchFamily="34" charset="-128"/>
              </a:rPr>
              <a:t>University 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looking at creating Ps beam</a:t>
            </a:r>
            <a:endParaRPr lang="en-US" dirty="0"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210" y="2006025"/>
            <a:ext cx="3244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Similarity to e</a:t>
            </a:r>
            <a:r>
              <a:rPr lang="en-US" sz="3200" baseline="300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-</a:t>
            </a:r>
            <a:r>
              <a:rPr lang="en-US" sz="3200" dirty="0">
                <a:ln w="3175">
                  <a:noFill/>
                </a:ln>
                <a:solidFill>
                  <a:srgbClr val="046C26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Yanone Kaffeesatz Bold" pitchFamily="2" charset="0"/>
              </a:rPr>
              <a:t> Scattering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9549" y="5613732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Unexpected result: Ps-target scattering is similar to e</a:t>
            </a:r>
            <a:r>
              <a:rPr lang="en-US" b="1" baseline="30000" dirty="0"/>
              <a:t>-</a:t>
            </a:r>
            <a:r>
              <a:rPr lang="en-US" dirty="0"/>
              <a:t>-target </a:t>
            </a:r>
            <a:r>
              <a:rPr lang="en-US" dirty="0" smtClean="0"/>
              <a:t>scattering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Ps neutral and 2x mass of e</a:t>
            </a:r>
            <a:r>
              <a:rPr lang="en-US" b="1" baseline="30000" dirty="0" smtClean="0">
                <a:latin typeface="+mj-lt"/>
                <a:ea typeface="Arial Unicode MS" panose="020B0604020202020204" pitchFamily="34" charset="-128"/>
              </a:rPr>
              <a:t>- 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!</a:t>
            </a:r>
          </a:p>
          <a:p>
            <a:pPr lvl="1" indent="-285750">
              <a:buClr>
                <a:srgbClr val="046C26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e</a:t>
            </a:r>
            <a:r>
              <a:rPr lang="en-US" b="1" baseline="30000" dirty="0" smtClean="0">
                <a:latin typeface="+mj-lt"/>
                <a:ea typeface="Arial Unicode MS" panose="020B0604020202020204" pitchFamily="34" charset="-128"/>
              </a:rPr>
              <a:t>+</a:t>
            </a:r>
            <a:r>
              <a:rPr lang="en-US" dirty="0" smtClean="0">
                <a:latin typeface="+mj-lt"/>
                <a:ea typeface="Arial Unicode MS" panose="020B0604020202020204" pitchFamily="34" charset="-128"/>
              </a:rPr>
              <a:t> seems to play only a small role</a:t>
            </a:r>
          </a:p>
        </p:txBody>
      </p:sp>
    </p:spTree>
    <p:extLst>
      <p:ext uri="{BB962C8B-B14F-4D97-AF65-F5344CB8AC3E}">
        <p14:creationId xmlns:p14="http://schemas.microsoft.com/office/powerpoint/2010/main" val="2579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7471282" cy="6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-8179" y="616233"/>
            <a:ext cx="91521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8180" y="6550222"/>
            <a:ext cx="9152180" cy="307779"/>
            <a:chOff x="-8180" y="6550222"/>
            <a:chExt cx="9152180" cy="307779"/>
          </a:xfrm>
        </p:grpSpPr>
        <p:pic>
          <p:nvPicPr>
            <p:cNvPr id="21" name="Picture 4" descr="D:\Denton\Dropbox\Research\Conferences and Talks\APS 2013\Presentation\Images\Bottom Bar - Cop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80" y="6550224"/>
              <a:ext cx="9152179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0" y="6550224"/>
              <a:ext cx="3247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chemeClr val="bg1"/>
                  </a:solidFill>
                </a:rPr>
                <a:t>Denton Woods (University of North Texas)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7600" y="6550223"/>
              <a:ext cx="2560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Positronium-Hydrogen Collisions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1800" y="6550224"/>
              <a:ext cx="12743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August 6, 2015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6749" y="6550222"/>
              <a:ext cx="6078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fld id="{95ACC928-643C-4E1F-9BAC-A928B64AD53F}" type="slidenum">
                <a:rPr lang="en-US" sz="1400" smtClean="0">
                  <a:solidFill>
                    <a:schemeClr val="bg1"/>
                  </a:solidFill>
                </a:rPr>
                <a:t>8</a:t>
              </a:fld>
              <a:r>
                <a:rPr lang="en-US" sz="1400" dirty="0" smtClean="0">
                  <a:solidFill>
                    <a:schemeClr val="bg1"/>
                  </a:solidFill>
                </a:rPr>
                <a:t> / 58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50223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437357" y="2819400"/>
            <a:ext cx="4261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n w="3175">
                  <a:noFill/>
                </a:ln>
                <a:solidFill>
                  <a:srgbClr val="046C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one Kaffeesatz Bold" pitchFamily="2" charset="0"/>
              </a:rPr>
              <a:t>Positronium Hydride</a:t>
            </a:r>
            <a:endParaRPr lang="en-US" sz="5400" dirty="0">
              <a:ln w="3175">
                <a:noFill/>
              </a:ln>
              <a:solidFill>
                <a:srgbClr val="04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one Kaffeesatz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"/>
  <p:tag name="ORIGINALWIDTH" val="3486"/>
  <p:tag name="LATEXADDIN" val="\documentclass{article}&#10;\usepackage{amsmath}&#10;\usepackage{bm}&#10;\usepackage[usenames]{color}&#10;\pagestyle{empty}&#10;\begin{document}&#10;&#10;\begin{equation*}&#10;H = -\frac{1}{2} \nabla_{\bm{r}_1}^2 - \frac{1}{2} \nabla_{\bm{r}_2}^2 - \frac{1}{2} \nabla_{\bm{r}_3}^2 + \frac {1}{r_1}-\frac {1}{r_2}-\frac {1}{r_3}-\frac {1}{r_{12}}-\frac {1}{r_{13}}+\frac {1}{r_{23}}&#10;\end{equation*}&#10;&#10;\end{document}"/>
  <p:tag name="IGUANATEXSIZE" val="19"/>
  <p:tag name="IGUANATEXCURSOR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I = \int \text{d}\boldsymbol{r}_1 \text{d}\boldsymbol{r}_2 \text{d}\boldsymbol{r}_3 \, r_1^{j_1} r_2^{j_2} r_{12}^{j_{12}} r_3^{j_3} r_{13}^{j_{13}} r_{23}^{j_{23}} e^{-\left(\alpha^\prime r_1 + \beta^\prime r_2 + \gamma^\prime r_3 \right)} \\&#10;\end{equation*}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5"/>
  <p:tag name="ORIGINALWIDTH" val="936"/>
  <p:tag name="LATEXADDIN" val="\documentclass{article}&#10;\usepackage{amsmath}&#10;\usepackage[usenames]{color}&#10;\pagestyle{empty}&#10;\begin{document}&#10;&#10;\begin{equation*}&#10;\frac{d\sigma}{d\Omega} = |f(k,\theta,\phi)|^2&#10;\end{equation*}&#10;&#10;\end{document}"/>
  <p:tag name="IGUANATEXSIZE" val="19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Psi(k,r,\theta) = \sum_{\ell=0}^{\infty} R_\ell(k,r) P_\ell(\cos \theta)&#10;\end{equation*}&#10;&#10;\end{document}"/>
  <p:tag name="IGUANATEXSIZE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2008.5"/>
  <p:tag name="LATEXADDIN" val="\documentclass{article}&#10;\usepackage{amsmath}&#10;\usepackage[usenames]{color}&#10;\pagestyle{empty}&#10;\begin{document}&#10;&#10;\begin{equation*}&#10;\tan\delta_v = \tan\delta_t - \left&lt;{\Psi_\ell^t}^* | 2(H-E) | \Psi_\ell^t \right&gt;&#10;\end{equation*}&#10;&#10;\end{document}"/>
  <p:tag name="IGUANATEXSIZE" val="3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1664.25"/>
  <p:tag name="LATEXADDIN" val="\documentclass{article}&#10;\usepackage{amsmath}&#10;\usepackage[usenames]{color}&#10;\pagestyle{empty}&#10;\begin{document}&#10;&#10;\begin{equation*}&#10;L_v = L_t - \left&lt;{\Psi_\ell^t}^* | 2(H-E) | \Psi_\ell^t \right&gt;&#10;\end{equation*}&#10;&#10;\end{document}"/>
  <p:tag name="IGUANATEXSIZE" val="30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"/>
  <p:tag name="ORIGINALWIDTH" val="3432"/>
  <p:tag name="LATEXADDIN" val="\documentclass{article}&#10;\usepackage{amsmath}&#10;\usepackage{bm}&#10;\usepackage[usenames]{color}&#10;\pagestyle{empty}&#10;\begin{document}&#10;&#10;\begin{equation*}&#10;H = -\frac{1}{4} \nabla_{\bm{\rho}}^2 - \frac{1}{2} \nabla_{\bm{r}_3}^2 -&#10;  \nabla_{\bm{r}_{12}}^2 + \frac{1}{r_1} - \frac{1}{r_2} - \frac{1}{r_3} - \frac{1}{r_{12}} -&#10;  \frac{1}{r_{13}}+\frac{1}{r_{23}}.&#10;\end{equation*}&#10;&#10;\end{document}"/>
  <p:tag name="IGUANATEXSIZE" val="19"/>
  <p:tag name="IGUANATEXCURSOR" val="1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.25"/>
  <p:tag name="ORIGINALWIDTH" val="1828.5"/>
  <p:tag name="LATEXADDIN" val="\documentclass{article}&#10;\usepackage{amsmath}&#10;\usepackage[usenames]{color}&#10;\pagestyle{empty}&#10;\begin{document}&#10;&#10;\begin{equation*}&#10;\Psi_0^{\pm,t} = \widetilde{S}_0 + L_0^{\pm,t} \, \widetilde{C}_0&#10;  + \sum_{i=1}^{N(\omega)} c_{i}^\pm \bar{\phi}_{i\ell 1}&#10;\end{equation*}&#10;&#10;\end{document}"/>
  <p:tag name="IGUANATEXSIZE" val="19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0.25"/>
  <p:tag name="ORIGINALWIDTH" val="4473.75"/>
  <p:tag name="LATEXADDIN" val="\documentclass{article}&#10;\usepackage{amsmath}&#10;\usepackage[usenames]{color}&#10;\pagestyle{empty}&#10;\begin{document}&#10;&#10;\begin{align*}&#10;\bar{S}_\ell &amp;= \frac{1\pm P_{23}}{\sqrt{2}}Y_{\ell 0}(\theta_\rho,&#10;  \varphi_\rho)\Phi_{{\rm{Ps}}(1s)}\!\left(r_{12}\right) \Phi_{{\rm{H}}(1s)}\!\left(r_3\right)&#10;  \sqrt{2\kappa} \,j_\ell\left(\kappa\rho\right) \\&#10;\bar{C}_\ell &amp;= -\frac{1\pm P_{23}}{\sqrt{2}}Y_{\ell 0}(\theta_\rho,&#10;  \varphi_\rho)\Phi_{{\rm{Ps}}(1s)}\!\left(r_{12}\right) \Phi_{{\rm{H}}(1s)}\!\left(r_3\right)&#10;  \sqrt{2\kappa} \,n_\ell\left(\kappa\rho\right) \left[1 - e^{-\mu \rho} (1+\frac{\mu}{2}\rho)\right]^{m_\ell}&#10;\end{align*}&#10;&#10;\end{document}"/>
  <p:tag name="IGUANATEXSIZE" val="19"/>
  <p:tag name="IGUANATEXCURSOR" val="61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3042.75"/>
  <p:tag name="LATEXADDIN" val="\documentclass{article}&#10;\usepackage{amsmath}&#10;\usepackage[usenames]{color}&#10;\pagestyle{empty}&#10;\begin{document}&#10;&#10;\begin{equation*}&#10;\bar{\phi}_{i} = \left( 1 \pm P_{23} \right) Y_{00}\left( \boldsymbol{r}_1 \right) e^{-\left(\alpha r_1 + \beta r_2 + \gamma r_3 \right)} r_1^{k_i} r_2^{l_i} r_{12}^{m_i} r_3^{n_i} r_{13}^{p_i} r_{23}^{q_i}&#10;\end{equation*}&#10;&#10;\end{document}"/>
  <p:tag name="IGUANATEXSIZE" val="19"/>
  <p:tag name="IGUANATEXCURSOR" val="1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k_i + l_i + m_i + n_i + p_i + q_i \leq \omega.&#10;\end{equation*}&#10;&#10;\end{document}"/>
  <p:tag name="IGUANATEXSIZE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.25"/>
  <p:tag name="ORIGINALWIDTH" val="4118.25"/>
  <p:tag name="LATEXADDIN" val="\documentclass{article}&#10;\usepackage{amsmath}&#10;\usepackage[usenames]{color}&#10;\pagestyle{empty}&#10;\begin{document}&#10;&#10;\begin{equation*}&#10;\bar{\Psi} = \sum_{i=1}^{N(\omega)} c_i \left( 1 \pm P_{23} \right) \phi_i = \sum_{i=1}^{N(\omega)} c_i \left( 1 \pm P_{23} \right) e^{-\left(\alpha r_1 + \beta r_2 + \gamma r_3 \right)} r_1^{k_i} r_2^{l_i} r_{12}^{m_i} r_3^{n_i} r_{13}^{p_i} r_{23}^{q_i}&#10;\end{equation*}&#10;&#10;\end{document}"/>
  <p:tag name="IGUANATEXSIZE" val="19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815.75"/>
  <p:tag name="LATEXADDIN" val="\documentclass{article}&#10;\usepackage{amsmath}&#10;\usepackage{bm}&#10;\usepackage[usenames]{color}&#10;\pagestyle{empty}&#10;\begin{document}&#10;&#10;\begin{equation*}&#10;\begin{bmatrix}&#10;\widetilde{S}_\ell \\ \widetilde{C}_\ell&#10;\end{bmatrix} = \textbf{u}  \begin{bmatrix}&#10;\bar{S}_\ell \\ \bar{C}_\ell&#10;\end{bmatrix} = \begin{bmatrix}&#10;u_{00} &amp; u_{01} \\  u_{10} &amp; u_{11}&#10;\end{bmatrix}&#10;\begin{bmatrix}&#10;\bar{S}_\ell \\ \bar{C}_\ell&#10;\end{bmatrix}&#10;\end{equation*}&#10;&#10;\end{document}"/>
  <p:tag name="IGUANATEXSIZE" val="19"/>
  <p:tag name="IGUANATEXCURSOR" val="41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890"/>
  <p:tag name="LATEXADDIN" val="\documentclass{article}&#10;\usepackage{amsmath}&#10;\usepackage[usenames]{color}&#10;\pagestyle{empty}&#10;\begin{document}&#10;&#10;\begin{equation*}&#10;L^t_\ell = \tan(\delta^t_\ell-\tau),&#10; \textbf{u} = \left[ \begin{smallmatrix}&#10;\cos \tau &amp; \ \sin \tau \\  -\sin \tau &amp; \  \cos \tau&#10;\end{smallmatrix} \right]&#10;\end{equation*}&#10;&#10;\end{document}"/>
  <p:tag name="IGUANATEXSIZE" val="19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2053.5"/>
  <p:tag name="LATEXADDIN" val="\documentclass{article}&#10;\usepackage{amsmath}&#10;\usepackage[usenames]{color}&#10;\pagestyle{empty}&#10;\begin{document}&#10;&#10;\begin{equation*}&#10;L^t_\ell = T_\ell,&#10; \textbf{u} = \left[ \begin{smallmatrix}&#10;\cos\tau &amp; \ \sin\tau \\ -\sin\tau + \rm{i} \cos\tau &amp; \ \cos\tau + \rm{i} \sin\tau&#10;\end{smallmatrix} \right]&#10;\end{equation*}&#10;&#10;\end{document}"/>
  <p:tag name="IGUANATEXSIZE" val="19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5"/>
  <p:tag name="ORIGINALWIDTH" val="2217"/>
  <p:tag name="LATEXADDIN" val="\documentclass{article}&#10;\usepackage{amsmath}&#10;\usepackage[usenames]{color}&#10;\pagestyle{empty}&#10;\newcommand{\ii}{{\rm{i}}}&#10;&#10;\begin{document}&#10;&#10;\begin{equation*}&#10;L^t_\ell = -S_\ell,&#10; \textbf{u} = \left[ \begin{smallmatrix}&#10;-\ii \cos\tau - \sin\tau &amp; \ -\ii\sin\tau + \cos\tau \\ &#10; \ii\cos\tau - \sin\tau &amp; \ \ii\sin\tau + \cos\tau&#10;\end{smallmatrix} \right]&#10;\end{equation*}&#10;&#10;\end{document}"/>
  <p:tag name="IGUANATEXSIZE" val="19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88.75"/>
  <p:tag name="LATEXADDIN" val="\documentclass{article}&#10;\usepackage{amsmath}&#10;\usepackage[usenames]{color}&#10;\pagestyle{empty}&#10;\begin{document}&#10;&#10;\begin{equation*}&#10;\tau = 0&#10;\end{equation*}&#10;&#10;\end{document}"/>
  <p:tag name="IGUANATEXSIZE" val="19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"/>
  <p:tag name="ORIGINALWIDTH" val="308.25"/>
  <p:tag name="LATEXADDIN" val="\documentclass{article}&#10;\usepackage{amsmath}&#10;\usepackage[usenames]{color}&#10;\pagestyle{empty}&#10;\begin{document}&#10;&#10;\begin{equation*}&#10;\tau = \tfrac{\pi}{2}&#10;\end{equation*}&#10;&#10;\end{document}"/>
  <p:tag name="IGUANATEXSIZE" val="19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91.75"/>
  <p:tag name="LATEXADDIN" val="\documentclass{article}&#10;\usepackage{amsmath}&#10;\usepackage[usenames]{color}&#10;\pagestyle{empty}&#10;\begin{document}&#10;&#10;\begin{align*}&#10;\textbf{\emph{AX}} = -\textbf{\emph{B}}&#10;\end{align*}&#10;&#10;\end{document}"/>
  <p:tag name="IGUANATEXSIZE" val="24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540.5"/>
  <p:tag name="LATEXADDIN" val="\documentclass{article}&#10;\usepackage{amsmath}&#10;\usepackage{cool}&#10;\usepackage[usenames]{color}&#10;\pagestyle{empty}&#10;\begin{document}&#10;&#10;\begin{align*}&#10;\tan\delta^v_\ell = - \boldsymbol{B}^{tr} \boldsymbol{X} - (\bar{S}_\ell,\mathcal{L}\bar{S}_\ell)&#10;\end{align*}&#10;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826.25"/>
  <p:tag name="LATEXADDIN" val="\documentclass{article}&#10;\usepackage{amsmath}&#10;\usepackage{cool}&#10;\usepackage[usenames]{color}&#10;\pagestyle{empty}&#10;\begin{document}&#10;&#10;\begin{align*}&#10;L_\ell^v = -\frac{1}{\Det{\textbf{u}}} \left(\boldsymbol{B}^{tr} \boldsymbol{X} + (\widetilde{S}_\ell,\mathcal{L}\widetilde{S}_\ell) \right)&#10;\end{align*}&#10;&#10;\end{document}"/>
  <p:tag name="IGUANATEXSIZE" val="24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392.5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\begin{bmatrix} &#10; (\widetilde{C}_\ell,\mathcal{L}\widetilde{C}_\ell) &amp; (\widetilde{C}_\ell,\mathcal{L}\bar{\phi}_1) &amp; \cdots &amp; (\widetilde{C}_\ell,\mathcal{L}\bar{\phi}_j) &amp; \cdots\\&#10; (\bar{\phi}_1,\mathcal{L}\widetilde{C}_\ell) &amp; (\bar{\phi}_1,\mathcal{L}\bar{\phi}_1) &amp; \cdots &amp; (\bar{\phi}_1,\mathcal{L}\bar{\phi}_j) &amp; \cdots\\&#10; \vdots &amp; \vdots &amp; \ddots &amp; \vdots \\&#10; (\bar{\phi}_i,\mathcal{L}\widetilde{C}_\ell) &amp; (\bar{\phi}_i,\mathcal{L}\bar{\phi}_1) &amp; \cdots &amp; (\bar{\phi}_i,\mathcal{L}\bar{\phi}_j) &amp; \cdots\\&#10; \vdots &amp; \vdots &amp; &amp; \vdots &amp; \\&#10;\end{bmatrix}&#10;\end{equation*}&#10;&#10;\end{document}"/>
  <p:tag name="IGUANATEXSIZE" val="19"/>
  <p:tag name="IGUANATEXCURSOR" val="77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k_i + l_i + m_i + n_i + p_i + q_i \leq \omega.&#10;\end{equation*}&#10;&#10;\end{document}"/>
  <p:tag name="IGUANATEXSIZE" val="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867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= -&#10;\begin{bmatrix}&#10;(\widetilde{C}_\ell,\mathcal{L}\widetilde{S}_\ell) \\&#10;(\bar{\phi}_1,\mathcal{L}\widetilde{S}_\ell) \\&#10;\vdots \\&#10;(\bar{\phi}_i,\mathcal{L}\widetilde{S}_\ell) \\&#10;\vdots&#10;\end{bmatrix}&#10;\end{equation*}&#10;&#10;\end{document}"/>
  <p:tag name="IGUANATEXSIZE" val="19"/>
  <p:tag name="IGUANATEXCURSOR" val="406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9.25"/>
  <p:tag name="ORIGINALWIDTH" val="217.5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\begin{bmatrix}&#10;L_\ell^t\\&#10;c_1\\&#10;\vdots\\&#10;c_i\\&#10;\vdots&#10;\end{bmatrix}&#10;\end{equation*}&#10;&#10;\end{document}"/>
  <p:tag name="IGUANATEXSIZE" val="20.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75"/>
  <p:tag name="ORIGINALWIDTH" val="455.25"/>
  <p:tag name="LATEXADDIN" val="\documentclass{article}&#10;\usepackage{amsmath}&#10;\usepackage[usenames]{color}&#10;\pagestyle{empty}&#10;\begin{document}&#10;&#10;\begin{align*}&#10;\frac{\partial L_\ell^v}{\partial L_\ell^t} = 0&#10;\end{align*}&#10;&#10;\end{document}"/>
  <p:tag name="IGUANATEXSIZE" val="24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.25"/>
  <p:tag name="ORIGINALWIDTH" val="485.25"/>
  <p:tag name="LATEXADDIN" val="\documentclass{article}&#10;\usepackage{amsmath}&#10;\usepackage[usenames]{color}&#10;\pagestyle{empty}&#10;\begin{document}&#10;&#10;\begin{align*}&#10;\frac{\partial L_\ell^v}{\partial c_i} = 0,&#10;\end{align*}&#10;&#10;\end{document}"/>
  <p:tag name="IGUANATEXSIZE" val="24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392.5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\begin{bmatrix} &#10; (\widetilde{C}_\ell,\mathcal{L}\widetilde{C}_\ell) &amp; (\widetilde{C}_\ell,\mathcal{L}\bar{\phi}_1) &amp; \cdots &amp; (\widetilde{C}_\ell,\mathcal{L}\bar{\phi}_j) &amp; \cdots\\&#10; (\bar{\phi}_1,\mathcal{L}\widetilde{C}_\ell) &amp; (\bar{\phi}_1,\mathcal{L}\bar{\phi}_1) &amp; \cdots &amp; (\bar{\phi}_1,\mathcal{L}\bar{\phi}_j) &amp; \cdots\\&#10; \vdots &amp; \vdots &amp; \ddots &amp; \vdots \\&#10; (\bar{\phi}_i,\mathcal{L}\widetilde{C}_\ell) &amp; (\bar{\phi}_i,\mathcal{L}\bar{\phi}_1) &amp; \cdots &amp; (\bar{\phi}_i,\mathcal{L}\bar{\phi}_j) &amp; \cdots\\&#10; \vdots &amp; \vdots &amp; &amp; \vdots &amp; \\&#10;\end{bmatrix}&#10;\end{equation*}&#10;&#10;\end{document}"/>
  <p:tag name="IGUANATEXSIZE" val="19"/>
  <p:tag name="IGUANATEXCURSOR" val="770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867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= -&#10;\begin{bmatrix}&#10;(\widetilde{C}_\ell,\mathcal{L}\widetilde{S}_\ell) \\&#10;(\bar{\phi}_1,\mathcal{L}\widetilde{S}_\ell) \\&#10;\vdots \\&#10;(\bar{\phi}_i,\mathcal{L}\widetilde{S}_\ell) \\&#10;\vdots&#10;\end{bmatrix}&#10;\end{equation*}&#10;&#10;\end{document}"/>
  <p:tag name="IGUANATEXSIZE" val="19"/>
  <p:tag name="IGUANATEXCURSOR" val="406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9.25"/>
  <p:tag name="ORIGINALWIDTH" val="217.5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\begin{bmatrix}&#10;L_\ell^t\\&#10;c_1\\&#10;\vdots\\&#10;c_i\\&#10;\vdots&#10;\end{bmatrix}&#10;\end{equation*}&#10;&#10;\end{document}"/>
  <p:tag name="IGUANATEXSIZE" val="20.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2392.5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\begin{bmatrix} &#10; (\widetilde{C}_\ell,\mathcal{L}\widetilde{C}_\ell) &amp; (\widetilde{C}_\ell,\mathcal{L}\bar{\phi}_1) &amp; \cdots &amp; (\widetilde{C}_\ell,\mathcal{L}\bar{\phi}_j) &amp; \cdots\\&#10; (\bar{\phi}_1,\mathcal{L}\widetilde{C}_\ell) &amp; (\bar{\phi}_1,\mathcal{L}\bar{\phi}_1) &amp; \cdots &amp; (\bar{\phi}_1,\mathcal{L}\bar{\phi}_j) &amp; \cdots\\&#10; \vdots &amp; \vdots &amp; \ddots &amp; \vdots \\&#10; (\bar{\phi}_i,\mathcal{L}\widetilde{C}_\ell) &amp; (\bar{\phi}_i,\mathcal{L}\bar{\phi}_1) &amp; \cdots &amp; (\bar{\phi}_i,\mathcal{L}\bar{\phi}_j) &amp; \cdots\\&#10; \vdots &amp; \vdots &amp; &amp; \vdots &amp; \\&#10;\end{bmatrix}&#10;\end{equation*}&#10;&#10;\end{document}"/>
  <p:tag name="IGUANATEXSIZE" val="19"/>
  <p:tag name="IGUANATEXCURSOR" val="77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1.25"/>
  <p:tag name="ORIGINALWIDTH" val="867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= -&#10;\begin{bmatrix}&#10;(\widetilde{C}_\ell,\mathcal{L}\widetilde{S}_\ell) \\&#10;(\bar{\phi}_1,\mathcal{L}\widetilde{S}_\ell) \\&#10;\vdots \\&#10;(\bar{\phi}_i,\mathcal{L}\widetilde{S}_\ell) \\&#10;\vdots&#10;\end{bmatrix}&#10;\end{equation*}&#10;&#10;\end{document}"/>
  <p:tag name="IGUANATEXSIZE" val="19"/>
  <p:tag name="IGUANATEXCURSOR" val="406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9.25"/>
  <p:tag name="ORIGINALWIDTH" val="217.5"/>
  <p:tag name="LATEXADDIN" val="\documentclass{article}&#10;\usepackage[table]{xcolor}  % For table coloring - can have option clash if loaded after other packages&#10;\usepackage{amsmath}&#10;\pagestyle{empty}&#10;&#10;&#10;&#10;\begin{document}&#10;&#10;\begin{equation*}&#10;\begin{bmatrix}&#10;L_\ell^t\\&#10;c_1\\&#10;\vdots\\&#10;c_i\\&#10;\vdots&#10;\end{bmatrix}&#10;\end{equation*}&#10;&#10;\end{document}"/>
  <p:tag name="IGUANATEXSIZE" val="20.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1270.5"/>
  <p:tag name="LATEXADDIN" val="\documentclass{article}&#10;\usepackage{amsmath}&#10;\usepackage[usenames]{color}&#10;\pagestyle{empty}&#10;\begin{document}&#10;&#10;\begin{equation*}&#10;E_0 \leq E[\Psi] = \frac{\left&lt; \Psi \left| H \right| \Psi \right&gt;}{\left&lt; \Psi \left| \right.\! \Psi \right&gt;}&#10;\end{equation*}&#10;\end{document}"/>
  <p:tag name="IGUANATEXSIZE" val="19"/>
  <p:tag name="IGUANATEXCURSOR" val="1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align*}&#10;I = &amp;\int \text{d}\boldsymbol{r}_1 \text{d}\boldsymbol{r}_2 \text{d}\boldsymbol{r}_3 \, r_1^{j_1} r_2^{j_2} r_{12}^{j_{12}} r_3^{j_3} r_{13}^{j_{13}} r_{23}^{j_{23}} e^{-\left(\alpha^\prime r_1 + \beta^\prime r_2 + \gamma^\prime r_3 \right)} \\&#10;&amp; \,\,\, \times Y_{l_1^\prime m_1^\prime}^* \!\!\left(\boldsymbol{r}_1\right) Y_{l_2^\prime m_2^\prime}^* \!\!\left(\boldsymbol{r}_2\right) Y_{l_3^\prime m_3^\prime}^* \!\!\left(\boldsymbol{r}_3\right) Y_{l_1 m_1} \!\!\left(\boldsymbol{r}_1\right) Y_{l_2 m_2} \!\!\left(\boldsymbol{r}_2\right) Y_{l_3 m_3} \!\!\left(\boldsymbol{r}_3\right)&#10;\end{align*}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int_0^\infty \!\!\! \int_0^\infty \!\!\! \int_0^\infty \!\!\! \int_{\Large{|r_1-r_2|}}^{\tiny{|r_1+r_2|}} \! \int_{|r_1-r_3|}^{|r_1+r_3|} \! \int_0^{2\pi} \! F(r_1, r_2, r_3, r_{12}, r_{13}, r_{23}) d\phi_{23}\, dr_{13}\, dr_{12}\, dr_3\, dr_2\, dr_1&#10;\end{equation*}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int_0^\infty e^{-r_1} F(r_1, \ldots) dr_1 \approx \sum_{i=1}^n w_i F \left({r_1}_i, \ldots \right)&#10;\end{equation*}&#10;&#10;\end{document}"/>
  <p:tag name="IGUANATEXSIZE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delta(E) = A + B E + C E^2 + \arctan \left[ \frac{^1\Gamma}{2(^1E_R - E)} \right] + \arctan \left[ \frac{^2\Gamma}{2(^2E_R - E)} \right]&#10;\end{equation*}&#10;&#10;\end{document}"/>
  <p:tag name="IGUANATEXSIZE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1E_R}&#10;\end{equation*}&#10;&#10;\end{document}"/>
  <p:tag name="IGUANATEXSIZE" val="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2E_R}&#10;\end{equation*}&#10;&#10;\end{document}"/>
  <p:tag name="IGUANATEXSIZE" val="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1\Gamma}&#10;\end{equation*}&#10;&#10;\end{document}"/>
  <p:tag name="IGUANATEXSIZE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2\Gamma}&#10;\end{equation*}&#10;&#10;\end{document}"/>
  <p:tag name="IGUANATEXSIZE" val="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1E_R}&#10;\end{equation*}&#10;&#10;\end{document}"/>
  <p:tag name="IGUANATEXSIZE" val="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2E_R}&#10;\end{equation*}&#10;&#10;\end{document}"/>
  <p:tag name="IGUANATEXSIZE" val="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bf{Hc} = E\textbf{Sc}&#10;\end{equation*}&#10;&#10;\end{document}"/>
  <p:tag name="IGUANATEXSIZE" val="1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1\Gamma}&#10;\end{equation*}&#10;&#10;\end{document}"/>
  <p:tag name="IGUANATEXSIZE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textcolor{white}{^2\Gamma}&#10;\end{equation*}&#10;&#10;\end{document}"/>
  <p:tag name="IGUANATEXSIZE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delta(E) = A + B E + C E^2 + \arctan \left[ \frac{^1\Gamma}{2(^1E_R - E)} \right] + \arctan \left[ \frac{^2\Gamma}{2(^2E_R - E)} \right]&#10;\end{equation*}&#10;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0.25"/>
  <p:tag name="ORIGINALWIDTH" val="1017"/>
  <p:tag name="LATEXADDIN" val="\documentclass{article}&#10;\usepackage{amsmath}&#10;\usepackage[usenames]{color}&#10;\pagestyle{empty}&#10;\begin{document}&#10;&#10;\begin{align*}&#10;a_\ell^\pm &amp;= -\lim_{\kappa \to 0}&#10;  \frac{\tan{\delta_\ell^\pm}}{\kappa^{2\ell+1}} \\&#10;a_\ell^\pm &amp;\approx&#10;  - \frac{\tan{\delta_\ell^\pm}}{\kappa^{2\ell+1}}&#10;\end{align*}&#10;&#10;\end{document}"/>
  <p:tag name="IGUANATEXSIZE" val="26"/>
  <p:tag name="IGUANATEXCURSOR" val="2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749.25"/>
  <p:tag name="LATEXADDIN" val="\documentclass{article}&#10;\usepackage{amsmath}&#10;\usepackage[usenames]{color}&#10;\pagestyle{empty}&#10;\begin{document}&#10;&#10;\begin{equation*}&#10;\textcolor{white}{a^+ (\kappa = 0.001)}&#10;\end{equation*}&#10;&#10;\end{document}"/>
  <p:tag name="IGUANATEXSIZE" val="19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12.25"/>
  <p:tag name="LATEXADDIN" val="\documentclass{article}&#10;\usepackage{amsmath}&#10;\usepackage[usenames]{color}&#10;\pagestyle{empty}&#10;\begin{document}&#10;&#10;\begin{equation*}&#10;\textcolor{white}{a^+ (\kappa = 0.0001)}&#10;\end{equation*}&#10;&#10;\end{document}"/>
  <p:tag name="IGUANATEXSIZE" val="19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0.75"/>
  <p:tag name="LATEXADDIN" val="\documentclass{article}&#10;\usepackage{amsmath}&#10;\usepackage[usenames]{color}&#10;\pagestyle{empty}&#10;\begin{document}&#10;&#10;\begin{equation*}&#10;\textcolor{white}{a^- (\kappa = 0.001)}&#10;\end{equation*}&#10;&#10;\end{document}"/>
  <p:tag name="IGUANATEXSIZE" val="19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3"/>
  <p:tag name="LATEXADDIN" val="\documentclass{article}&#10;\usepackage{amsmath}&#10;\usepackage[usenames]{color}&#10;\pagestyle{empty}&#10;\begin{document}&#10;&#10;\begin{equation*}&#10;\textcolor{white}{a^- (\kappa = 0.0001)}&#10;\end{equation*}&#10;&#10;\end{document}"/>
  <p:tag name="IGUANATEXSIZE" val="19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400.25"/>
  <p:tag name="LATEXADDIN" val="\documentclass{article}&#10;\usepackage{amsmath}&#10;\usepackage[usenames]{color}&#10;\pagestyle{empty}&#10;\begin{document}&#10;&#10;\begin{equation*}&#10;\kappa \cot\delta_0^\pm = -\frac{1}{a^\pm} + \frac{1}{2} r_0^\pm \kappa^2,&#10;\end{equation*}&#10;&#10;\end{document}"/>
  <p:tag name="IGUANATEXSIZE" val="19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"/>
  <p:tag name="ORIGINALWIDTH" val="2997"/>
  <p:tag name="LATEXADDIN" val="\documentclass{article}&#10;\usepackage{amsmath}&#10;\usepackage[usenames]{color}&#10;\pagestyle{empty}&#10;\begin{document}&#10;&#10;\begin{equation*}&#10;\kappa \cot\delta_0^\pm = -\frac{1}{a^\pm} + \frac{1}{2} r_0^\pm \kappa^2 - &#10;  \frac{4 \pi C}{15 (a^\pm)^2} \kappa^3 - &#10;  \frac{16 C}{15 a^\pm} \kappa^4 \ln \left(\kappa \right)&#10;\end{equation*}&#10;&#10;\end{document}"/>
  <p:tag name="IGUANATEXSIZE" val="19"/>
  <p:tag name="IGUANATEXCURSOR" val="260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H_{ij} = {\left&lt; \phi_i \left| H \right| \phi_j \right&gt;}&#10;\end{equation*}&#10;&#10;\end{document}"/>
  <p:tag name="IGUANATEXSIZE" val="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"/>
  <p:tag name="ORIGINALWIDTH" val="2175.75"/>
  <p:tag name="LATEXADDIN" val="\documentclass{article}&#10;\usepackage{amsmath}&#10;\usepackage[usenames]{color}&#10;\pagestyle{empty}&#10;\begin{document}&#10;&#10;\begin{equation*}&#10;\tan\delta_\ell = [Z_{ff} - K_\ell^0 Z_{gf}]^{-1}&#10;  [K_\ell^0 Z_{gg} - Z_{fg}]&#10;\end{equation*}&#10;&#10;\end{document}"/>
  <p:tag name="IGUANATEXSIZE" val="19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"/>
  <p:tag name="ORIGINALWIDTH" val="3371.25"/>
  <p:tag name="LATEXADDIN" val="\documentclass{article}&#10;\usepackage{amsmath}&#10;\usepackage[usenames]{color}&#10;\pagestyle{empty}&#10;\begin{document}&#10;&#10;\begin{equation*}&#10;\tan\delta_0 = -a \kappa - \frac{1}{2} r_0 a^2 \kappa^3 + \frac{1}{15} C_6^4 \kappa^4 + \frac{4}{15} C_6^4 \kappa^5 \ln|2\kappa d| + \mathcal{O}(\kappa^5)&#10;\end{equation*}&#10;&#10;\end{document}"/>
  <p:tag name="IGUANATEXSIZE" val="19"/>
  <p:tag name="IGUANATEXCURSOR" val="283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0.25"/>
  <p:tag name="ORIGINALWIDTH" val="562.5"/>
  <p:tag name="LATEXADDIN" val="\documentclass{article}&#10;\usepackage{amsmath}&#10;\usepackage[usenames]{color}&#10;\pagestyle{empty}&#10;\begin{document}&#10;&#10;\begin{equation*}&#10;V = -\frac{C}{R^6},&#10;\end{equation*}&#10;&#10;\end{document}"/>
  <p:tag name="IGUANATEXSIZE" val="19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723"/>
  <p:tag name="LATEXADDIN" val="\documentclass{article}&#10;\usepackage{amsmath}&#10;\usepackage[usenames]{color}&#10;\pagestyle{empty}&#10;\begin{document}&#10;&#10;\begin{equation*}&#10;C = 34.78473&#10;\end{equation*}&#10;&#10;\end{document}"/>
  <p:tag name="IGUANATEXSIZE" val="19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81"/>
  <p:tag name="ORIGINALWIDTH" val="5826.75"/>
  <p:tag name="LATEXADDIN" val="\documentclass[preprint,showpacs,showkeys,preprintnumbers,amsmath,amssymb,longbibliography,pra,aps]{revtex4-1}&#10;\usepackage{amsmath}&#10;\usepackage[usenames]{color}&#10;&#10;\setlength{\abovecaptionskip}{0pt}  % Reduce space between figure and caption (default of 10pt)&#10;&#10;\pagestyle{empty}&#10;\begin{document}&#10;&#10;\begin{table*}&#10;\begin{center}&#10;\begin{ruledtabular}&#10;\begin{tabular}{l c c c c c}&#10;Model &amp; $\kappa$ &amp; $a^+$ &amp; $r_0^+$ &amp; $a^-$ &amp; $r_0^-$ \\&#10;\colrule&#10;Approx. to def. &amp; $0.001$ &amp; $4.331 \pm 0.012$ &amp; --- &amp; $2.137 \pm 0.008$ &amp; --- \\&#10;ERT Short &amp; $0.1 - 0.5$ &amp; $4.308 \pm 0.003$ &amp; 2.275 &amp; $2.162 \pm 0.003$ &amp; 1.343 \\&#10;ERT Short &amp; $0.001 - 0.009$ &amp; $4.331 \pm 0.012$ &amp; 2.197 &amp; $2.137 \pm 0.008$ &amp; 2.035 \\&#10;ERT vdW  &amp; $0.001 - 0.009$ &amp; $4.331 \pm 0.012$ &amp; 2.221 &amp; $2.137 \pm 0.008$ &amp; 2.139 \\&#10;QDT &amp; $0.002, 0.003$ &amp; $4.331 \pm 0.012$ &amp; 2.210 &amp; $2.136 \pm 0.008$ &amp; 2.151 \\&#10;\colrule&#10;Kohn (721 terms) - approx. [4] &amp; --- &amp; 4.334 &amp; \,\,--- &amp; 2.143 &amp; \,\,--- \\&#10;Kohn extrapolated [4] &amp; --- &amp; 4.311 &amp; 2.27 &amp; 2.126 &amp; 1.39 \\&#10;Kohn - short [4] &amp; up to 0.5 &amp; 4.30 &amp; 2.27 &amp; 2.147 &amp; \,\,--- \\&#10;CC 14Ps14H [11] &amp; --- &amp; 4.41 &amp; 2.19 &amp; 2.06 &amp; 1.47 \\&#10;CC 14Ps14H+H$^-$ [12] &amp; --- &amp; 4.327 &amp; \,\,--- &amp; \,\,--- &amp; \,\,--- \\&#10;SVM [13] &amp; --- &amp; 4.34 &amp; 2.39 &amp; 2.22 &amp; 1.29 \\&#10;\end{tabular}&#10;\end{ruledtabular}&#10;\renewcommand\thetable{II}&#10;\caption{$^{1,3}S$ scattering lengths and effective ranges}&#10;\label{tab:SWaveScatLenERT}&#10;\end{center}&#10;\end{table*}&#10;&#10;\end{document}"/>
  <p:tag name="IGUANATEXSIZE" val="19"/>
  <p:tag name="IGUANATEXCURSOR" val="1424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749.25"/>
  <p:tag name="LATEXADDIN" val="\documentclass{article}&#10;\usepackage{amsmath}&#10;\usepackage[usenames]{color}&#10;\pagestyle{empty}&#10;\begin{document}&#10;&#10;\begin{equation*}&#10;\textcolor{white}{a^+ (\kappa = 0.001)}&#10;\end{equation*}&#10;&#10;\end{document}"/>
  <p:tag name="IGUANATEXSIZE" val="19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5"/>
  <p:tag name="LATEXADDIN" val="\documentclass{article}&#10;\usepackage{amsmath}&#10;\usepackage[usenames]{color}&#10;\pagestyle{empty}&#10;\begin{document}&#10;&#10;\begin{equation*}&#10;\textcolor{white}{\omega}&#10;\end{equation*}&#10;&#10;\end{document}"/>
  <p:tag name="IGUANATEXSIZE" val="24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12.25"/>
  <p:tag name="LATEXADDIN" val="\documentclass{article}&#10;\usepackage{amsmath}&#10;\usepackage[usenames]{color}&#10;\pagestyle{empty}&#10;\begin{document}&#10;&#10;\begin{equation*}&#10;\textcolor{white}{a^+ (\kappa = 0.0001)}&#10;\end{equation*}&#10;&#10;\end{document}"/>
  <p:tag name="IGUANATEXSIZE" val="19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0.75"/>
  <p:tag name="LATEXADDIN" val="\documentclass{article}&#10;\usepackage{amsmath}&#10;\usepackage[usenames]{color}&#10;\pagestyle{empty}&#10;\begin{document}&#10;&#10;\begin{equation*}&#10;\textcolor{white}{a^- (\kappa = 0.001)}&#10;\end{equation*}&#10;&#10;\end{document}"/>
  <p:tag name="IGUANATEXSIZE" val="19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3"/>
  <p:tag name="LATEXADDIN" val="\documentclass{article}&#10;\usepackage{amsmath}&#10;\usepackage[usenames]{color}&#10;\pagestyle{empty}&#10;\begin{document}&#10;&#10;\begin{equation*}&#10;\textcolor{white}{a^- (\kappa = 0.0001)}&#10;\end{equation*}&#10;&#10;\end{document}"/>
  <p:tag name="IGUANATEXSIZE" val="19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S_{ij} = {\left&lt; \phi_i \left| \right. \phi_j \right&gt;}&#10;\end{equation*}&#10;&#10;\end{document}"/>
  <p:tag name="IGUANATEXSIZE" val="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4.25"/>
  <p:tag name="ORIGINALWIDTH" val="5826.75"/>
  <p:tag name="LATEXADDIN" val="\documentclass[preprint,showpacs,showkeys,preprintnumbers,amsmath,amssymb,longbibliography,pra,aps]{revtex4-1}&#10;\usepackage{amsmath}&#10;\usepackage[usenames]{color}&#10;&#10;\setlength{\abovecaptionskip}{0pt}  % Reduce space between figure and caption (default of 10pt)&#10;&#10;\pagestyle{empty}&#10;\begin{document}&#10;&#10;\begin{table}[H]&#10;\begin{center}&#10;\begin{ruledtabular}&#10;\begin{tabular}{l l c c}&#10;Model &amp; $\kappa$ &amp; $a_1^+$ &amp; $a_1^-$ \\&#10;\colrule&#10;Approx. to def. &amp; 0.01 &amp; $-22.130 \pm 0.173$ &amp; $1.4530 \pm 0.1104$ \\&#10;QDT &amp; 0.01, 0.02 &amp; $-22.200 \pm 0.173$ &amp; $1.4158 \pm 0.1107$ \\&#10;\colrule&#10;SVM [13] &amp; --- &amp; $-20.7$ &amp; $6.80$ &#10;\end{tabular}&#10;\end{ruledtabular}&#10;\renewcommand\thetable{III}&#10;\caption{$^{1,3}P$ scattering lengths}&#10;\label{tab:PWaveScatLen}&#10;\end{center}&#10;\end{table}&#10;&#10;\end{document}"/>
  <p:tag name="IGUANATEXSIZE" val="19"/>
  <p:tag name="IGUANATEXCURSOR" val="572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749.25"/>
  <p:tag name="LATEXADDIN" val="\documentclass{article}&#10;\usepackage{amsmath}&#10;\usepackage[usenames]{color}&#10;\pagestyle{empty}&#10;\begin{document}&#10;&#10;\begin{equation*}&#10;\textcolor{white}{a^+ (\kappa = 0.001)}&#10;\end{equation*}&#10;&#10;\end{document}"/>
  <p:tag name="IGUANATEXSIZE" val="19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5"/>
  <p:tag name="LATEXADDIN" val="\documentclass{article}&#10;\usepackage{amsmath}&#10;\usepackage[usenames]{color}&#10;\pagestyle{empty}&#10;\begin{document}&#10;&#10;\begin{equation*}&#10;\textcolor{white}{\omega}&#10;\end{equation*}&#10;&#10;\end{document}"/>
  <p:tag name="IGUANATEXSIZE" val="24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12.25"/>
  <p:tag name="LATEXADDIN" val="\documentclass{article}&#10;\usepackage{amsmath}&#10;\usepackage[usenames]{color}&#10;\pagestyle{empty}&#10;\begin{document}&#10;&#10;\begin{equation*}&#10;\textcolor{white}{a^+ (\kappa = 0.0001)}&#10;\end{equation*}&#10;&#10;\end{document}"/>
  <p:tag name="IGUANATEXSIZE" val="19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0.75"/>
  <p:tag name="LATEXADDIN" val="\documentclass{article}&#10;\usepackage{amsmath}&#10;\usepackage[usenames]{color}&#10;\pagestyle{empty}&#10;\begin{document}&#10;&#10;\begin{equation*}&#10;\textcolor{white}{a^- (\kappa = 0.001)}&#10;\end{equation*}&#10;&#10;\end{document}"/>
  <p:tag name="IGUANATEXSIZE" val="19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3"/>
  <p:tag name="LATEXADDIN" val="\documentclass{article}&#10;\usepackage{amsmath}&#10;\usepackage[usenames]{color}&#10;\pagestyle{empty}&#10;\begin{document}&#10;&#10;\begin{equation*}&#10;\textcolor{white}{a^- (\kappa = 0.0001)}&#10;\end{equation*}&#10;&#10;\end{document}"/>
  <p:tag name="IGUANATEXSIZE" val="19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1.5"/>
  <p:tag name="ORIGINALWIDTH" val="1950"/>
  <p:tag name="LATEXADDIN" val="\documentclass{article}&#10;\usepackage{amsmath}&#10;\usepackage[usenames]{color}&#10;\pagestyle{empty}&#10;\begin{document}&#10;&#10;\begin{align*}&#10;\sigma_{el,\ell}^\pm &amp;= \frac{4\pi}{\kappa^2}\left(2\ell+1\right)\sin^2\delta_\ell^\pm \\&#10;\sigma_{el}^\pm &amp;= \sum_{\ell=0}^\infty \sigma_{el,\ell}^\pm  \\&#10;\vspace{4cm}\\&#10;\vspace{4cm}\\&#10;\vspace{4cm}\\&#10;\sigma_{m}^\pm &amp;= \frac{4}{\kappa^2} \sum_{\ell=0}^\infty (\ell+1) \sin^2 (\delta_\ell^\pm - \delta_{\ell+1}^\pm)&#10;\end{align*}&#10;&#10;\end{document}"/>
  <p:tag name="IGUANATEXSIZE" val="26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newcommand{\ii}{{\rm{i}}}&#10;\begin{document}&#10;&#10;\begin{align*}&#10;\nonumber \frac{d\sigma^\pm}{d\Omega} = \frac{1}{\kappa^2} &amp; \sum_{\ell=0}^\infty \sum_{\ell^\prime=0}^\infty (2\ell+1)(2\ell^\prime+1) \exp\left\{\ii \left[\delta_\ell(\kappa) - \delta_{\ell^\prime}(\kappa) \right] \right\} \\&#10;&amp; \times \sin\delta_\ell^\pm(\kappa) \sin\delta_{\ell^\prime}^\pm(\kappa) P_\ell(\cos\theta) P_{\ell^\prime}(\cos\theta)&#10;\end{align*}&#10;&#10;\end{document}"/>
  <p:tag name="IGUANATEXSIZE" val="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51.25"/>
  <p:tag name="LATEXADDIN" val="\documentclass{article}&#10;\usepackage{amsmath}&#10;\usepackage[usenames]{color}&#10;\usepackage{xcolor}&#10;\pagestyle{empty}&#10;&#10;\definecolor{lightgrey}{HTML}{B2B2B2}&#10;&#10;\begin{document}&#10;&#10;\begin{equation*}&#10;\color{lightgrey}&#10;\sigma = \tfrac{1}{4} \sigma^+ + \tfrac{3}{4} \sigma^-&#10;\end{equation*}&#10;&#10;\end{document}"/>
  <p:tag name="IGUANATEXSIZE" val="26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51.25"/>
  <p:tag name="LATEXADDIN" val="\documentclass{article}&#10;\usepackage{amsmath}&#10;\usepackage[usenames]{color}&#10;\pagestyle{empty}&#10;\begin{document}&#10;&#10;\begin{equation*}&#10;\sigma = \tfrac{1}{4} \sigma^+ + \tfrac{3}{4} \sigma^-&#10;\end{equation*}&#10;&#10;\end{document}"/>
  <p:tag name="IGUANATEXSIZE" val="26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34"/>
  <p:tag name="LATEXADDIN" val="\documentclass{article}&#10;\usepackage{amsmath}&#10;\usepackage[usenames]{color}&#10;\pagestyle{empty}&#10;\begin{document}&#10;&#10;\begin{equation*}&#10;\textbf{c} = [c_1 c_2 \ldots c_N]&#10;\end{equation*}&#10;&#10;\end{document}"/>
  <p:tag name="IGUANATEXSIZE" val="19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newcommand{\ii}{{\rm{i}}}&#10;\begin{document}&#10;&#10;\begin{align*}&#10;\nonumber \frac{d\sigma^\pm}{d\Omega} = \frac{1}{\kappa^2} &amp; \sum_{\ell=0}^\infty \sum_{\ell^\prime=0}^\infty (2\ell+1)(2\ell^\prime+1) \exp\left\{\ii \left[\delta_\ell(\kappa) - \delta_{\ell^\prime}(\kappa) \right] \right\} \\&#10;&amp; \times \sin\delta_\ell^\pm(\kappa) \sin\delta_{\ell^\prime}^\pm(\kappa) P_\ell(\cos\theta) P_{\ell^\prime}(\cos\theta)&#10;\end{align*}&#10;&#10;\end{document}"/>
  <p:tag name="IGUANATEXSIZE" val="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int_0^\infty e^{-r_1} F(r_1, \ldots) dr_1 \approx \sum_{i=1}^n w_i F \left({r_1}_i, \ldots \right)&#10;\end{equation*}&#10;&#10;\end{document}"/>
  <p:tag name="IGUANATEXSIZE" val="1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&#10;\begin{equation*}&#10;\int_0^\infty e^{-\lambda r_1} F(r_1, \ldots) dr_1 \approx \frac{1}{\lambda} \sum_{i=1}^n w_i F\left(\frac{{r_1}_i}{\lambda}, \ldots \right)&#10;\end{equation*}&#10;&#10;\end{document}"/>
  <p:tag name="IGUANATEXSIZE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2.3481"/>
  <p:tag name="ORIGINALWIDTH" val="720.3619"/>
  <p:tag name="LATEXADDIN" val="\documentclass{article}&#10;\usepackage{amsmath}&#10;\usepackage[usenames]{color}&#10;\pagestyle{empty}&#10;\begin{document}&#10;&#10;\begin{align*}&#10;\nonumber -\int \phi_i \left(\nabla_{r_1}^2 + \nabla_{r_2}^2 + \nabla_{r_3}^2 \right) \phi_j d\tau  = \int \sum_{l=1}^3 \boldsymbol{\nabla}_{\!\mathbf{r}_l} \phi_i \boldsymbol{\cdot} \boldsymbol{\nabla}_{\!\mathbf{r}_l} \phi_j = \int &amp;\phi_i \phi_j \Bigg\{(\alpha^2 + \beta^2 + \gamma^2) - \frac{\alpha}{r_1}(k_i + k_j) - \frac{\beta}{r_2}(l_i + l_j) + \frac{\gamma}{r_3}(n_i + n_j) \\&#10;\nonumber  &amp;+ \frac{k_i k_j}{r_1^2} + \frac{l_i l_j}{r_2^2} + \frac{n_i n_j}{r_3^2} + \frac{2 m_i m_j}{r_{12}^2} + \frac{2 p_i p_j}{r_{13}^2} + \frac{2 q_i q_j}{r_{23}^2} \\&#10;\nonumber  &amp;+ \frac{r_1^2 + r_{12}^2 - r_2^2}{2 r_1^2 r_{12}^2} \left[-\alpha r_1(m_i+m_j) + (k_i m_j + k_j m_i)\right] \\&#10;\nonumber  &amp;+ \frac{r_1^2 + r_{13}^2 - r_3^2}{2 r_1^2 r_{13}^2} \left[-\alpha r_1(p_i+p_j) + (k_i p_j + k_j p_i)\right] \\&#10;\nonumber  &amp;+ \frac{r_{12}^2 + r_{13}^2 - r_{23}^2}{2 r_{12}^2 r_{13}^2} \left[m_i p_j + m_j p_i\right] \\&#10;\nonumber  &amp;+ \frac{r_2^2 + r_{12}^2 - r_1^2}{2 r_2^2 r_{12}^2} \left[-\beta r_2(m_i+m_j) + (m_i l_j + m_j l_i)\right] \\&#10;\nonumber  &amp;+ \frac{r_2^2 + r_{23}^2 - r_3^2}{2 r_2^2 r_{23}^2} \left[-\beta r_2(q_i+q_j) + (l_i q_j + l_j q_i)\right] \\&#10;\nonumber  &amp;+ \frac{r_{12}^2 + r_{23}^2 - r_{13}^2}{2 r_{12}^2 r_{23}^2} \left[m_i q_j + m_j q_i\right] \\&#10;\nonumber  &amp;+ \frac{r_3^2 + r_{13}^2 - r_1^2}{2 r_3^2 r_{13}^2} \left[-\gamma r_3(p_i+p_j) + (n_i p_j + n_j p_i)\right] \\&#10;\nonumber  &amp;+ \frac{r_3^2 + r_{23}^2 - r_2^2}{2 r_3^2 r_{23}^2} \left[-\gamma r_3(q_i+q_j) + (n_i q_j + n_j q_i)\right] \\&#10;     &amp;+ \frac{r_{13}^2 + r_{23}^2 - r_{12}^2}{2 r_{13}^2 r_{23}^2} \left[p_i q_j + p_j q_i\right] \Bigg\}.&#10;\end{align*}&#10;&#10;\end{document}"/>
  <p:tag name="IGUANATEXSIZE" val="12"/>
  <p:tag name="IGUANATEXCURSOR" val="1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21248</TotalTime>
  <Words>4089</Words>
  <Application>Microsoft Office PowerPoint</Application>
  <PresentationFormat>On-screen Show (4:3)</PresentationFormat>
  <Paragraphs>811</Paragraphs>
  <Slides>65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Arial</vt:lpstr>
      <vt:lpstr>Times New Roman</vt:lpstr>
      <vt:lpstr>Source Code Pro</vt:lpstr>
      <vt:lpstr>Yanone Kaffeesatz Bold</vt:lpstr>
      <vt:lpstr>Yanone Kaffeesatz Regular</vt:lpstr>
      <vt:lpstr>Calibri</vt:lpstr>
      <vt:lpstr>Cambria Math</vt:lpstr>
      <vt:lpstr>Arial Unicode MS</vt:lpstr>
      <vt:lpstr>Mathematica1</vt:lpstr>
      <vt:lpstr>Segoe UI Symbol</vt:lpstr>
      <vt:lpstr>Segoe UI</vt:lpstr>
      <vt:lpstr>CMU Serif</vt:lpstr>
      <vt:lpstr>Office Theme</vt:lpstr>
      <vt:lpstr>Variational Calculations of Positronium Scattering with Hydrogen</vt:lpstr>
      <vt:lpstr>PowerPoint Presentation</vt:lpstr>
      <vt:lpstr>Acknowledgments</vt:lpstr>
      <vt:lpstr>Publications / Presentations</vt:lpstr>
      <vt:lpstr>Topics</vt:lpstr>
      <vt:lpstr>PowerPoint Presentation</vt:lpstr>
      <vt:lpstr>Positrons / Positronium</vt:lpstr>
      <vt:lpstr>Importance</vt:lpstr>
      <vt:lpstr>PowerPoint Presentation</vt:lpstr>
      <vt:lpstr>Positronium Hydride</vt:lpstr>
      <vt:lpstr>Positronium Hydride</vt:lpstr>
      <vt:lpstr>Positronium Hydride</vt:lpstr>
      <vt:lpstr>Operation of the Hamiltonian</vt:lpstr>
      <vt:lpstr>Short-Range Integrals</vt:lpstr>
      <vt:lpstr>Positronium Hydride Code</vt:lpstr>
      <vt:lpstr>Positronium Hydride: Results</vt:lpstr>
      <vt:lpstr>PowerPoint Presentation</vt:lpstr>
      <vt:lpstr>General Scattering Theory</vt:lpstr>
      <vt:lpstr>Scattering Theory</vt:lpstr>
      <vt:lpstr>Scattering Theory</vt:lpstr>
      <vt:lpstr>Kohn Variational Method</vt:lpstr>
      <vt:lpstr>S-Wave Wavefunction</vt:lpstr>
      <vt:lpstr>S-Wave Wavefunction</vt:lpstr>
      <vt:lpstr>Kohn-Type Variational Methods</vt:lpstr>
      <vt:lpstr>Kohn-Type Matrix</vt:lpstr>
      <vt:lpstr>General Short-Range Integrals</vt:lpstr>
      <vt:lpstr>Long-Range Integrals</vt:lpstr>
      <vt:lpstr>Linear Dependence</vt:lpstr>
      <vt:lpstr>Phase Divergence in Kohn-Type Methods</vt:lpstr>
      <vt:lpstr>UNT Talon Cluster</vt:lpstr>
      <vt:lpstr>UNT Talon Cluster</vt:lpstr>
      <vt:lpstr>UNT Talon Cluster</vt:lpstr>
      <vt:lpstr>PowerPoint Presentation</vt:lpstr>
      <vt:lpstr>S-Wave Singlet Comparisons</vt:lpstr>
      <vt:lpstr>S-Wave Results</vt:lpstr>
      <vt:lpstr>P-Wave Results</vt:lpstr>
      <vt:lpstr>Resonance Fitting</vt:lpstr>
      <vt:lpstr>Resonance Fitting</vt:lpstr>
      <vt:lpstr>D-Wave Results</vt:lpstr>
      <vt:lpstr>General Code</vt:lpstr>
      <vt:lpstr>F-Wave</vt:lpstr>
      <vt:lpstr>Effective Range Theory</vt:lpstr>
      <vt:lpstr>Effective Range Theory</vt:lpstr>
      <vt:lpstr>Effective Range Theory</vt:lpstr>
      <vt:lpstr>Effective Range Theory</vt:lpstr>
      <vt:lpstr>Effective Range Theory</vt:lpstr>
      <vt:lpstr>Cross Sections</vt:lpstr>
      <vt:lpstr>Cross Sections: Triplet</vt:lpstr>
      <vt:lpstr>Cross Sections: Singlet</vt:lpstr>
      <vt:lpstr>Elastic Integrated Cross Sections</vt:lpstr>
      <vt:lpstr>Elastic Differential Cross Section</vt:lpstr>
      <vt:lpstr>Differential Cross Section</vt:lpstr>
      <vt:lpstr>Differential Cross Section</vt:lpstr>
      <vt:lpstr>Differential Cross Section</vt:lpstr>
      <vt:lpstr>Momentum Transfer Cross Section</vt:lpstr>
      <vt:lpstr>Cross Section Comparisons</vt:lpstr>
      <vt:lpstr>Differential Cross Section</vt:lpstr>
      <vt:lpstr>Comparisons</vt:lpstr>
      <vt:lpstr>Summary</vt:lpstr>
      <vt:lpstr>References</vt:lpstr>
      <vt:lpstr>References</vt:lpstr>
      <vt:lpstr>S-Wave Triplet Comparisons</vt:lpstr>
      <vt:lpstr>Gauss-Laguerre Quadrature</vt:lpstr>
      <vt:lpstr>Rescaling Gauss-Laguerre</vt:lpstr>
      <vt:lpstr>Rescaling Gauss-Laguerre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Denton</dc:creator>
  <cp:lastModifiedBy>Denton</cp:lastModifiedBy>
  <cp:revision>891</cp:revision>
  <cp:lastPrinted>2014-03-02T02:04:31Z</cp:lastPrinted>
  <dcterms:created xsi:type="dcterms:W3CDTF">2013-01-07T12:39:08Z</dcterms:created>
  <dcterms:modified xsi:type="dcterms:W3CDTF">2015-08-06T13:42:31Z</dcterms:modified>
</cp:coreProperties>
</file>